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3"/>
  </p:notesMasterIdLst>
  <p:sldIdLst>
    <p:sldId id="275" r:id="rId5"/>
    <p:sldId id="318" r:id="rId6"/>
    <p:sldId id="320" r:id="rId7"/>
    <p:sldId id="301" r:id="rId8"/>
    <p:sldId id="321" r:id="rId9"/>
    <p:sldId id="322" r:id="rId10"/>
    <p:sldId id="323" r:id="rId11"/>
    <p:sldId id="324" r:id="rId12"/>
    <p:sldId id="303" r:id="rId13"/>
    <p:sldId id="304" r:id="rId14"/>
    <p:sldId id="326" r:id="rId15"/>
    <p:sldId id="327" r:id="rId16"/>
    <p:sldId id="309" r:id="rId17"/>
    <p:sldId id="328" r:id="rId18"/>
    <p:sldId id="325" r:id="rId19"/>
    <p:sldId id="329" r:id="rId20"/>
    <p:sldId id="313" r:id="rId21"/>
    <p:sldId id="33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E3797D-48A5-157D-439F-227BCCDF4064}" name="Cienna Ajir" initials="CA" userId="S::cajir@unr.edu::2c4e8032-c143-489f-92ef-d0b3aac9720f" providerId="AD"/>
  <p188:author id="{EB18E2A2-65FC-002A-81BE-733C3E11ACB4}" name="Spencer Eusden" initials="SE" userId="S::seusden@unr.edu::fbf68ed9-8733-465e-81b3-ef41cfabf27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421D"/>
    <a:srgbClr val="CC4E27"/>
    <a:srgbClr val="667931"/>
    <a:srgbClr val="889B53"/>
    <a:srgbClr val="8678A1"/>
    <a:srgbClr val="7D654F"/>
    <a:srgbClr val="9BAE66"/>
    <a:srgbClr val="3C43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81" autoAdjust="0"/>
    <p:restoredTop sz="63494" autoAdjust="0"/>
  </p:normalViewPr>
  <p:slideViewPr>
    <p:cSldViewPr snapToGrid="0" snapToObjects="1">
      <p:cViewPr varScale="1">
        <p:scale>
          <a:sx n="46" d="100"/>
          <a:sy n="46" d="100"/>
        </p:scale>
        <p:origin x="43" y="230"/>
      </p:cViewPr>
      <p:guideLst/>
    </p:cSldViewPr>
  </p:slideViewPr>
  <p:notesTextViewPr>
    <p:cViewPr>
      <p:scale>
        <a:sx n="1" d="1"/>
        <a:sy n="1" d="1"/>
      </p:scale>
      <p:origin x="0" y="0"/>
    </p:cViewPr>
  </p:notesTextViewPr>
  <p:notesViewPr>
    <p:cSldViewPr snapToGrid="0" snapToObjects="1">
      <p:cViewPr varScale="1">
        <p:scale>
          <a:sx n="65" d="100"/>
          <a:sy n="65" d="100"/>
        </p:scale>
        <p:origin x="845"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encer Eusden" userId="fbf68ed9-8733-465e-81b3-ef41cfabf277" providerId="ADAL" clId="{51119AAC-80F3-4749-A09F-89284F0E7037}"/>
    <pc:docChg chg="undo custSel delSld modSld modMainMaster modNotesMaster">
      <pc:chgData name="Spencer Eusden" userId="fbf68ed9-8733-465e-81b3-ef41cfabf277" providerId="ADAL" clId="{51119AAC-80F3-4749-A09F-89284F0E7037}" dt="2023-04-24T20:02:38.030" v="823" actId="20577"/>
      <pc:docMkLst>
        <pc:docMk/>
      </pc:docMkLst>
      <pc:sldChg chg="modNotesTx">
        <pc:chgData name="Spencer Eusden" userId="fbf68ed9-8733-465e-81b3-ef41cfabf277" providerId="ADAL" clId="{51119AAC-80F3-4749-A09F-89284F0E7037}" dt="2023-04-24T19:37:39.820" v="69" actId="313"/>
        <pc:sldMkLst>
          <pc:docMk/>
          <pc:sldMk cId="3705708487" sldId="275"/>
        </pc:sldMkLst>
      </pc:sldChg>
      <pc:sldChg chg="del">
        <pc:chgData name="Spencer Eusden" userId="fbf68ed9-8733-465e-81b3-ef41cfabf277" providerId="ADAL" clId="{51119AAC-80F3-4749-A09F-89284F0E7037}" dt="2023-04-24T19:37:48.026" v="70" actId="2696"/>
        <pc:sldMkLst>
          <pc:docMk/>
          <pc:sldMk cId="1193847836" sldId="278"/>
        </pc:sldMkLst>
      </pc:sldChg>
      <pc:sldChg chg="modNotesTx">
        <pc:chgData name="Spencer Eusden" userId="fbf68ed9-8733-465e-81b3-ef41cfabf277" providerId="ADAL" clId="{51119AAC-80F3-4749-A09F-89284F0E7037}" dt="2023-04-24T19:44:40.985" v="360" actId="5793"/>
        <pc:sldMkLst>
          <pc:docMk/>
          <pc:sldMk cId="4142990828" sldId="301"/>
        </pc:sldMkLst>
      </pc:sldChg>
      <pc:sldChg chg="modSp modNotesTx">
        <pc:chgData name="Spencer Eusden" userId="fbf68ed9-8733-465e-81b3-ef41cfabf277" providerId="ADAL" clId="{51119AAC-80F3-4749-A09F-89284F0E7037}" dt="2023-04-24T19:51:06.503" v="489" actId="20577"/>
        <pc:sldMkLst>
          <pc:docMk/>
          <pc:sldMk cId="1962707612" sldId="303"/>
        </pc:sldMkLst>
        <pc:spChg chg="mod">
          <ac:chgData name="Spencer Eusden" userId="fbf68ed9-8733-465e-81b3-ef41cfabf277" providerId="ADAL" clId="{51119AAC-80F3-4749-A09F-89284F0E7037}" dt="2023-04-24T19:50:32.144" v="480"/>
          <ac:spMkLst>
            <pc:docMk/>
            <pc:sldMk cId="1962707612" sldId="303"/>
            <ac:spMk id="2" creationId="{4E9395C0-C55F-A04D-83C9-83DBF068CD4B}"/>
          </ac:spMkLst>
        </pc:spChg>
      </pc:sldChg>
      <pc:sldChg chg="modSp modNotesTx">
        <pc:chgData name="Spencer Eusden" userId="fbf68ed9-8733-465e-81b3-ef41cfabf277" providerId="ADAL" clId="{51119AAC-80F3-4749-A09F-89284F0E7037}" dt="2023-04-24T19:52:20.944" v="550" actId="20577"/>
        <pc:sldMkLst>
          <pc:docMk/>
          <pc:sldMk cId="2347103052" sldId="304"/>
        </pc:sldMkLst>
        <pc:spChg chg="mod">
          <ac:chgData name="Spencer Eusden" userId="fbf68ed9-8733-465e-81b3-ef41cfabf277" providerId="ADAL" clId="{51119AAC-80F3-4749-A09F-89284F0E7037}" dt="2023-04-24T19:51:12.602" v="491" actId="20577"/>
          <ac:spMkLst>
            <pc:docMk/>
            <pc:sldMk cId="2347103052" sldId="304"/>
            <ac:spMk id="2" creationId="{4226E23E-586D-264B-A873-CB15AF306318}"/>
          </ac:spMkLst>
        </pc:spChg>
        <pc:graphicFrameChg chg="modGraphic">
          <ac:chgData name="Spencer Eusden" userId="fbf68ed9-8733-465e-81b3-ef41cfabf277" providerId="ADAL" clId="{51119AAC-80F3-4749-A09F-89284F0E7037}" dt="2023-04-24T19:51:36.531" v="503" actId="20577"/>
          <ac:graphicFrameMkLst>
            <pc:docMk/>
            <pc:sldMk cId="2347103052" sldId="304"/>
            <ac:graphicFrameMk id="5" creationId="{B9B656DE-AD62-2F49-8A57-934C2D15B6A1}"/>
          </ac:graphicFrameMkLst>
        </pc:graphicFrameChg>
      </pc:sldChg>
      <pc:sldChg chg="modSp modNotesTx">
        <pc:chgData name="Spencer Eusden" userId="fbf68ed9-8733-465e-81b3-ef41cfabf277" providerId="ADAL" clId="{51119AAC-80F3-4749-A09F-89284F0E7037}" dt="2023-04-24T19:58:08.310" v="690" actId="313"/>
        <pc:sldMkLst>
          <pc:docMk/>
          <pc:sldMk cId="2720230676" sldId="309"/>
        </pc:sldMkLst>
        <pc:spChg chg="mod">
          <ac:chgData name="Spencer Eusden" userId="fbf68ed9-8733-465e-81b3-ef41cfabf277" providerId="ADAL" clId="{51119AAC-80F3-4749-A09F-89284F0E7037}" dt="2023-04-24T19:55:46.706" v="639"/>
          <ac:spMkLst>
            <pc:docMk/>
            <pc:sldMk cId="2720230676" sldId="309"/>
            <ac:spMk id="2" creationId="{F68A1637-06F9-284B-B89F-82B9509B2B3A}"/>
          </ac:spMkLst>
        </pc:spChg>
        <pc:graphicFrameChg chg="mod modGraphic">
          <ac:chgData name="Spencer Eusden" userId="fbf68ed9-8733-465e-81b3-ef41cfabf277" providerId="ADAL" clId="{51119AAC-80F3-4749-A09F-89284F0E7037}" dt="2023-04-24T19:55:55.533" v="641" actId="20577"/>
          <ac:graphicFrameMkLst>
            <pc:docMk/>
            <pc:sldMk cId="2720230676" sldId="309"/>
            <ac:graphicFrameMk id="6" creationId="{7FF4212C-8B54-469F-BB2F-F3B0D73C8ACD}"/>
          </ac:graphicFrameMkLst>
        </pc:graphicFrameChg>
      </pc:sldChg>
      <pc:sldChg chg="modSp modNotesTx">
        <pc:chgData name="Spencer Eusden" userId="fbf68ed9-8733-465e-81b3-ef41cfabf277" providerId="ADAL" clId="{51119AAC-80F3-4749-A09F-89284F0E7037}" dt="2023-04-24T20:02:04.994" v="807" actId="20577"/>
        <pc:sldMkLst>
          <pc:docMk/>
          <pc:sldMk cId="66640438" sldId="313"/>
        </pc:sldMkLst>
        <pc:spChg chg="mod">
          <ac:chgData name="Spencer Eusden" userId="fbf68ed9-8733-465e-81b3-ef41cfabf277" providerId="ADAL" clId="{51119AAC-80F3-4749-A09F-89284F0E7037}" dt="2023-04-24T20:01:38.424" v="795" actId="20577"/>
          <ac:spMkLst>
            <pc:docMk/>
            <pc:sldMk cId="66640438" sldId="313"/>
            <ac:spMk id="2" creationId="{693B2E49-C4EE-764C-969D-F0414CDDF910}"/>
          </ac:spMkLst>
        </pc:spChg>
        <pc:spChg chg="mod">
          <ac:chgData name="Spencer Eusden" userId="fbf68ed9-8733-465e-81b3-ef41cfabf277" providerId="ADAL" clId="{51119AAC-80F3-4749-A09F-89284F0E7037}" dt="2023-04-24T20:01:50.889" v="803" actId="20577"/>
          <ac:spMkLst>
            <pc:docMk/>
            <pc:sldMk cId="66640438" sldId="313"/>
            <ac:spMk id="3" creationId="{889BCD67-6424-CC4E-8FC7-3D67331A629B}"/>
          </ac:spMkLst>
        </pc:spChg>
      </pc:sldChg>
      <pc:sldChg chg="modSp modNotesTx">
        <pc:chgData name="Spencer Eusden" userId="fbf68ed9-8733-465e-81b3-ef41cfabf277" providerId="ADAL" clId="{51119AAC-80F3-4749-A09F-89284F0E7037}" dt="2023-04-24T19:41:41.467" v="256" actId="20577"/>
        <pc:sldMkLst>
          <pc:docMk/>
          <pc:sldMk cId="1984040119" sldId="318"/>
        </pc:sldMkLst>
        <pc:spChg chg="mod">
          <ac:chgData name="Spencer Eusden" userId="fbf68ed9-8733-465e-81b3-ef41cfabf277" providerId="ADAL" clId="{51119AAC-80F3-4749-A09F-89284F0E7037}" dt="2023-04-24T19:37:55.553" v="74" actId="20577"/>
          <ac:spMkLst>
            <pc:docMk/>
            <pc:sldMk cId="1984040119" sldId="318"/>
            <ac:spMk id="2" creationId="{37B9B38C-D4EE-4337-A84F-E17CBBDDB7E0}"/>
          </ac:spMkLst>
        </pc:spChg>
        <pc:spChg chg="mod">
          <ac:chgData name="Spencer Eusden" userId="fbf68ed9-8733-465e-81b3-ef41cfabf277" providerId="ADAL" clId="{51119AAC-80F3-4749-A09F-89284F0E7037}" dt="2023-04-24T19:38:33.346" v="106" actId="20577"/>
          <ac:spMkLst>
            <pc:docMk/>
            <pc:sldMk cId="1984040119" sldId="318"/>
            <ac:spMk id="3" creationId="{D616D3F8-0F0E-40E5-9CEA-8BE1DF7F2491}"/>
          </ac:spMkLst>
        </pc:spChg>
      </pc:sldChg>
      <pc:sldChg chg="modSp modNotesTx">
        <pc:chgData name="Spencer Eusden" userId="fbf68ed9-8733-465e-81b3-ef41cfabf277" providerId="ADAL" clId="{51119AAC-80F3-4749-A09F-89284F0E7037}" dt="2023-04-24T19:44:08.688" v="348" actId="20577"/>
        <pc:sldMkLst>
          <pc:docMk/>
          <pc:sldMk cId="50535810" sldId="320"/>
        </pc:sldMkLst>
        <pc:spChg chg="mod">
          <ac:chgData name="Spencer Eusden" userId="fbf68ed9-8733-465e-81b3-ef41cfabf277" providerId="ADAL" clId="{51119AAC-80F3-4749-A09F-89284F0E7037}" dt="2023-04-24T19:41:52.490" v="260" actId="20577"/>
          <ac:spMkLst>
            <pc:docMk/>
            <pc:sldMk cId="50535810" sldId="320"/>
            <ac:spMk id="2" creationId="{B9BF06C9-8DE0-443E-8379-6520E5D80E64}"/>
          </ac:spMkLst>
        </pc:spChg>
        <pc:spChg chg="mod">
          <ac:chgData name="Spencer Eusden" userId="fbf68ed9-8733-465e-81b3-ef41cfabf277" providerId="ADAL" clId="{51119AAC-80F3-4749-A09F-89284F0E7037}" dt="2023-04-24T19:42:20.737" v="273"/>
          <ac:spMkLst>
            <pc:docMk/>
            <pc:sldMk cId="50535810" sldId="320"/>
            <ac:spMk id="3" creationId="{A2020B4F-F4A5-4E31-838A-1BE127AFD51D}"/>
          </ac:spMkLst>
        </pc:spChg>
      </pc:sldChg>
      <pc:sldChg chg="modSp modNotesTx">
        <pc:chgData name="Spencer Eusden" userId="fbf68ed9-8733-465e-81b3-ef41cfabf277" providerId="ADAL" clId="{51119AAC-80F3-4749-A09F-89284F0E7037}" dt="2023-04-24T19:45:19.312" v="380" actId="20577"/>
        <pc:sldMkLst>
          <pc:docMk/>
          <pc:sldMk cId="2245945160" sldId="321"/>
        </pc:sldMkLst>
        <pc:spChg chg="mod">
          <ac:chgData name="Spencer Eusden" userId="fbf68ed9-8733-465e-81b3-ef41cfabf277" providerId="ADAL" clId="{51119AAC-80F3-4749-A09F-89284F0E7037}" dt="2023-04-24T19:44:49.355" v="364" actId="20577"/>
          <ac:spMkLst>
            <pc:docMk/>
            <pc:sldMk cId="2245945160" sldId="321"/>
            <ac:spMk id="2" creationId="{74DA2CC0-64FC-484D-ACCC-A965E4851B6B}"/>
          </ac:spMkLst>
        </pc:spChg>
        <pc:spChg chg="mod">
          <ac:chgData name="Spencer Eusden" userId="fbf68ed9-8733-465e-81b3-ef41cfabf277" providerId="ADAL" clId="{51119AAC-80F3-4749-A09F-89284F0E7037}" dt="2023-04-24T19:44:57.265" v="365"/>
          <ac:spMkLst>
            <pc:docMk/>
            <pc:sldMk cId="2245945160" sldId="321"/>
            <ac:spMk id="3" creationId="{7C659C07-BBCB-C04C-B67A-08CFEE975177}"/>
          </ac:spMkLst>
        </pc:spChg>
      </pc:sldChg>
      <pc:sldChg chg="modSp modNotesTx">
        <pc:chgData name="Spencer Eusden" userId="fbf68ed9-8733-465e-81b3-ef41cfabf277" providerId="ADAL" clId="{51119AAC-80F3-4749-A09F-89284F0E7037}" dt="2023-04-24T19:46:44.095" v="400" actId="20577"/>
        <pc:sldMkLst>
          <pc:docMk/>
          <pc:sldMk cId="3541980952" sldId="322"/>
        </pc:sldMkLst>
        <pc:spChg chg="mod">
          <ac:chgData name="Spencer Eusden" userId="fbf68ed9-8733-465e-81b3-ef41cfabf277" providerId="ADAL" clId="{51119AAC-80F3-4749-A09F-89284F0E7037}" dt="2023-04-24T19:45:31.159" v="381"/>
          <ac:spMkLst>
            <pc:docMk/>
            <pc:sldMk cId="3541980952" sldId="322"/>
            <ac:spMk id="2" creationId="{7F6FC220-81CC-4FFC-A5DF-1C68F0354CE5}"/>
          </ac:spMkLst>
        </pc:spChg>
        <pc:spChg chg="mod">
          <ac:chgData name="Spencer Eusden" userId="fbf68ed9-8733-465e-81b3-ef41cfabf277" providerId="ADAL" clId="{51119AAC-80F3-4749-A09F-89284F0E7037}" dt="2023-04-24T19:45:33.506" v="383" actId="20577"/>
          <ac:spMkLst>
            <pc:docMk/>
            <pc:sldMk cId="3541980952" sldId="322"/>
            <ac:spMk id="3" creationId="{FE3C85B2-A80E-41B3-B70F-C9B3C5E1E775}"/>
          </ac:spMkLst>
        </pc:spChg>
        <pc:spChg chg="mod">
          <ac:chgData name="Spencer Eusden" userId="fbf68ed9-8733-465e-81b3-ef41cfabf277" providerId="ADAL" clId="{51119AAC-80F3-4749-A09F-89284F0E7037}" dt="2023-04-24T19:45:36.078" v="385" actId="20577"/>
          <ac:spMkLst>
            <pc:docMk/>
            <pc:sldMk cId="3541980952" sldId="322"/>
            <ac:spMk id="5" creationId="{82ABF580-EBB3-4E2F-9EBC-111329BDA449}"/>
          </ac:spMkLst>
        </pc:spChg>
      </pc:sldChg>
      <pc:sldChg chg="modSp modNotesTx">
        <pc:chgData name="Spencer Eusden" userId="fbf68ed9-8733-465e-81b3-ef41cfabf277" providerId="ADAL" clId="{51119AAC-80F3-4749-A09F-89284F0E7037}" dt="2023-04-24T19:48:08.195" v="443" actId="20577"/>
        <pc:sldMkLst>
          <pc:docMk/>
          <pc:sldMk cId="4056179097" sldId="323"/>
        </pc:sldMkLst>
        <pc:spChg chg="mod">
          <ac:chgData name="Spencer Eusden" userId="fbf68ed9-8733-465e-81b3-ef41cfabf277" providerId="ADAL" clId="{51119AAC-80F3-4749-A09F-89284F0E7037}" dt="2023-04-24T19:46:58.342" v="408" actId="20577"/>
          <ac:spMkLst>
            <pc:docMk/>
            <pc:sldMk cId="4056179097" sldId="323"/>
            <ac:spMk id="2" creationId="{9163C60F-C652-479B-B1D3-3490939233CE}"/>
          </ac:spMkLst>
        </pc:spChg>
        <pc:spChg chg="mod">
          <ac:chgData name="Spencer Eusden" userId="fbf68ed9-8733-465e-81b3-ef41cfabf277" providerId="ADAL" clId="{51119AAC-80F3-4749-A09F-89284F0E7037}" dt="2023-04-24T19:47:00.580" v="410" actId="20577"/>
          <ac:spMkLst>
            <pc:docMk/>
            <pc:sldMk cId="4056179097" sldId="323"/>
            <ac:spMk id="3" creationId="{94115CC1-4104-4B29-AA70-AED0394788BC}"/>
          </ac:spMkLst>
        </pc:spChg>
        <pc:spChg chg="mod">
          <ac:chgData name="Spencer Eusden" userId="fbf68ed9-8733-465e-81b3-ef41cfabf277" providerId="ADAL" clId="{51119AAC-80F3-4749-A09F-89284F0E7037}" dt="2023-04-24T19:47:11.089" v="416" actId="20577"/>
          <ac:spMkLst>
            <pc:docMk/>
            <pc:sldMk cId="4056179097" sldId="323"/>
            <ac:spMk id="4" creationId="{4359D712-6113-4ADF-8764-4EBC417785A1}"/>
          </ac:spMkLst>
        </pc:spChg>
        <pc:spChg chg="mod">
          <ac:chgData name="Spencer Eusden" userId="fbf68ed9-8733-465e-81b3-ef41cfabf277" providerId="ADAL" clId="{51119AAC-80F3-4749-A09F-89284F0E7037}" dt="2023-04-24T19:47:04.882" v="414" actId="20577"/>
          <ac:spMkLst>
            <pc:docMk/>
            <pc:sldMk cId="4056179097" sldId="323"/>
            <ac:spMk id="5" creationId="{A1C664E8-88CF-451F-9BA1-125F4CF72BBD}"/>
          </ac:spMkLst>
        </pc:spChg>
      </pc:sldChg>
      <pc:sldChg chg="modSp modNotesTx">
        <pc:chgData name="Spencer Eusden" userId="fbf68ed9-8733-465e-81b3-ef41cfabf277" providerId="ADAL" clId="{51119AAC-80F3-4749-A09F-89284F0E7037}" dt="2023-04-24T19:50:21.742" v="477" actId="20577"/>
        <pc:sldMkLst>
          <pc:docMk/>
          <pc:sldMk cId="4236127316" sldId="324"/>
        </pc:sldMkLst>
        <pc:spChg chg="mod">
          <ac:chgData name="Spencer Eusden" userId="fbf68ed9-8733-465e-81b3-ef41cfabf277" providerId="ADAL" clId="{51119AAC-80F3-4749-A09F-89284F0E7037}" dt="2023-04-24T19:48:13.588" v="445" actId="20577"/>
          <ac:spMkLst>
            <pc:docMk/>
            <pc:sldMk cId="4236127316" sldId="324"/>
            <ac:spMk id="2" creationId="{6A799308-1959-4863-A56B-8A2955B158D2}"/>
          </ac:spMkLst>
        </pc:spChg>
        <pc:spChg chg="mod">
          <ac:chgData name="Spencer Eusden" userId="fbf68ed9-8733-465e-81b3-ef41cfabf277" providerId="ADAL" clId="{51119AAC-80F3-4749-A09F-89284F0E7037}" dt="2023-04-24T19:48:16.363" v="447" actId="20577"/>
          <ac:spMkLst>
            <pc:docMk/>
            <pc:sldMk cId="4236127316" sldId="324"/>
            <ac:spMk id="3" creationId="{D1547C11-ABD5-4EE0-82BC-B3993A2E5BD6}"/>
          </ac:spMkLst>
        </pc:spChg>
        <pc:spChg chg="mod">
          <ac:chgData name="Spencer Eusden" userId="fbf68ed9-8733-465e-81b3-ef41cfabf277" providerId="ADAL" clId="{51119AAC-80F3-4749-A09F-89284F0E7037}" dt="2023-04-24T19:48:36.319" v="458" actId="20577"/>
          <ac:spMkLst>
            <pc:docMk/>
            <pc:sldMk cId="4236127316" sldId="324"/>
            <ac:spMk id="6" creationId="{9B63CE82-821C-417C-90BD-2980CF7EB2FC}"/>
          </ac:spMkLst>
        </pc:spChg>
      </pc:sldChg>
      <pc:sldChg chg="modSp modNotesTx">
        <pc:chgData name="Spencer Eusden" userId="fbf68ed9-8733-465e-81b3-ef41cfabf277" providerId="ADAL" clId="{51119AAC-80F3-4749-A09F-89284F0E7037}" dt="2023-04-24T20:00:43.789" v="778" actId="20577"/>
        <pc:sldMkLst>
          <pc:docMk/>
          <pc:sldMk cId="3837452838" sldId="325"/>
        </pc:sldMkLst>
        <pc:spChg chg="mod">
          <ac:chgData name="Spencer Eusden" userId="fbf68ed9-8733-465e-81b3-ef41cfabf277" providerId="ADAL" clId="{51119AAC-80F3-4749-A09F-89284F0E7037}" dt="2023-04-24T19:59:19.644" v="720" actId="20577"/>
          <ac:spMkLst>
            <pc:docMk/>
            <pc:sldMk cId="3837452838" sldId="325"/>
            <ac:spMk id="2" creationId="{0AD48D14-7AA0-457A-B673-AD09B94567CE}"/>
          </ac:spMkLst>
        </pc:spChg>
        <pc:spChg chg="mod">
          <ac:chgData name="Spencer Eusden" userId="fbf68ed9-8733-465e-81b3-ef41cfabf277" providerId="ADAL" clId="{51119AAC-80F3-4749-A09F-89284F0E7037}" dt="2023-04-24T20:00:03.621" v="755" actId="20577"/>
          <ac:spMkLst>
            <pc:docMk/>
            <pc:sldMk cId="3837452838" sldId="325"/>
            <ac:spMk id="3" creationId="{1B8F532F-6FE4-4DE2-890A-A6075E4682E1}"/>
          </ac:spMkLst>
        </pc:spChg>
      </pc:sldChg>
      <pc:sldChg chg="modSp modNotesTx">
        <pc:chgData name="Spencer Eusden" userId="fbf68ed9-8733-465e-81b3-ef41cfabf277" providerId="ADAL" clId="{51119AAC-80F3-4749-A09F-89284F0E7037}" dt="2023-04-24T19:54:35.522" v="607" actId="2711"/>
        <pc:sldMkLst>
          <pc:docMk/>
          <pc:sldMk cId="4274966705" sldId="326"/>
        </pc:sldMkLst>
        <pc:graphicFrameChg chg="modGraphic">
          <ac:chgData name="Spencer Eusden" userId="fbf68ed9-8733-465e-81b3-ef41cfabf277" providerId="ADAL" clId="{51119AAC-80F3-4749-A09F-89284F0E7037}" dt="2023-04-24T19:54:35.522" v="607" actId="2711"/>
          <ac:graphicFrameMkLst>
            <pc:docMk/>
            <pc:sldMk cId="4274966705" sldId="326"/>
            <ac:graphicFrameMk id="4" creationId="{A711827E-5851-4D2C-B3FB-392310DFEB97}"/>
          </ac:graphicFrameMkLst>
        </pc:graphicFrameChg>
      </pc:sldChg>
      <pc:sldChg chg="modSp modNotesTx">
        <pc:chgData name="Spencer Eusden" userId="fbf68ed9-8733-465e-81b3-ef41cfabf277" providerId="ADAL" clId="{51119AAC-80F3-4749-A09F-89284F0E7037}" dt="2023-04-24T19:55:12.185" v="633" actId="20577"/>
        <pc:sldMkLst>
          <pc:docMk/>
          <pc:sldMk cId="533706950" sldId="327"/>
        </pc:sldMkLst>
        <pc:graphicFrameChg chg="modGraphic">
          <ac:chgData name="Spencer Eusden" userId="fbf68ed9-8733-465e-81b3-ef41cfabf277" providerId="ADAL" clId="{51119AAC-80F3-4749-A09F-89284F0E7037}" dt="2023-04-24T19:54:21.126" v="606" actId="2711"/>
          <ac:graphicFrameMkLst>
            <pc:docMk/>
            <pc:sldMk cId="533706950" sldId="327"/>
            <ac:graphicFrameMk id="4" creationId="{A711827E-5851-4D2C-B3FB-392310DFEB97}"/>
          </ac:graphicFrameMkLst>
        </pc:graphicFrameChg>
      </pc:sldChg>
      <pc:sldChg chg="modSp modNotesTx">
        <pc:chgData name="Spencer Eusden" userId="fbf68ed9-8733-465e-81b3-ef41cfabf277" providerId="ADAL" clId="{51119AAC-80F3-4749-A09F-89284F0E7037}" dt="2023-04-24T19:59:14.296" v="718" actId="20577"/>
        <pc:sldMkLst>
          <pc:docMk/>
          <pc:sldMk cId="1535022994" sldId="328"/>
        </pc:sldMkLst>
        <pc:spChg chg="mod">
          <ac:chgData name="Spencer Eusden" userId="fbf68ed9-8733-465e-81b3-ef41cfabf277" providerId="ADAL" clId="{51119AAC-80F3-4749-A09F-89284F0E7037}" dt="2023-04-24T19:58:19.905" v="691"/>
          <ac:spMkLst>
            <pc:docMk/>
            <pc:sldMk cId="1535022994" sldId="328"/>
            <ac:spMk id="2" creationId="{F68A1637-06F9-284B-B89F-82B9509B2B3A}"/>
          </ac:spMkLst>
        </pc:spChg>
        <pc:graphicFrameChg chg="mod">
          <ac:chgData name="Spencer Eusden" userId="fbf68ed9-8733-465e-81b3-ef41cfabf277" providerId="ADAL" clId="{51119AAC-80F3-4749-A09F-89284F0E7037}" dt="2023-04-24T19:58:25.944" v="692"/>
          <ac:graphicFrameMkLst>
            <pc:docMk/>
            <pc:sldMk cId="1535022994" sldId="328"/>
            <ac:graphicFrameMk id="7" creationId="{A10A3E93-F9AC-45D9-B89D-73D68E78BFF2}"/>
          </ac:graphicFrameMkLst>
        </pc:graphicFrameChg>
      </pc:sldChg>
      <pc:sldChg chg="modSp modNotesTx">
        <pc:chgData name="Spencer Eusden" userId="fbf68ed9-8733-465e-81b3-ef41cfabf277" providerId="ADAL" clId="{51119AAC-80F3-4749-A09F-89284F0E7037}" dt="2023-04-24T20:01:30.810" v="793" actId="20577"/>
        <pc:sldMkLst>
          <pc:docMk/>
          <pc:sldMk cId="2938295655" sldId="329"/>
        </pc:sldMkLst>
        <pc:spChg chg="mod">
          <ac:chgData name="Spencer Eusden" userId="fbf68ed9-8733-465e-81b3-ef41cfabf277" providerId="ADAL" clId="{51119AAC-80F3-4749-A09F-89284F0E7037}" dt="2023-04-24T20:00:54.646" v="780" actId="20577"/>
          <ac:spMkLst>
            <pc:docMk/>
            <pc:sldMk cId="2938295655" sldId="329"/>
            <ac:spMk id="2" creationId="{2378BA3F-4315-4DAB-96A2-A21816F86D8C}"/>
          </ac:spMkLst>
        </pc:spChg>
        <pc:spChg chg="mod">
          <ac:chgData name="Spencer Eusden" userId="fbf68ed9-8733-465e-81b3-ef41cfabf277" providerId="ADAL" clId="{51119AAC-80F3-4749-A09F-89284F0E7037}" dt="2023-04-24T20:01:06.601" v="787" actId="20577"/>
          <ac:spMkLst>
            <pc:docMk/>
            <pc:sldMk cId="2938295655" sldId="329"/>
            <ac:spMk id="3" creationId="{06A9B9B1-806E-43C9-95A8-2D6D0A74B2CF}"/>
          </ac:spMkLst>
        </pc:spChg>
      </pc:sldChg>
      <pc:sldChg chg="modSp modNotesTx">
        <pc:chgData name="Spencer Eusden" userId="fbf68ed9-8733-465e-81b3-ef41cfabf277" providerId="ADAL" clId="{51119AAC-80F3-4749-A09F-89284F0E7037}" dt="2023-04-24T20:02:38.030" v="823" actId="20577"/>
        <pc:sldMkLst>
          <pc:docMk/>
          <pc:sldMk cId="3595766305" sldId="339"/>
        </pc:sldMkLst>
        <pc:graphicFrameChg chg="modGraphic">
          <ac:chgData name="Spencer Eusden" userId="fbf68ed9-8733-465e-81b3-ef41cfabf277" providerId="ADAL" clId="{51119AAC-80F3-4749-A09F-89284F0E7037}" dt="2023-04-24T20:02:31.441" v="817" actId="20577"/>
          <ac:graphicFrameMkLst>
            <pc:docMk/>
            <pc:sldMk cId="3595766305" sldId="339"/>
            <ac:graphicFrameMk id="4" creationId="{F6D3CDE8-C073-4277-8FEE-E20CEABB0ED3}"/>
          </ac:graphicFrameMkLst>
        </pc:graphicFrameChg>
      </pc:sldChg>
      <pc:sldMasterChg chg="modSldLayout">
        <pc:chgData name="Spencer Eusden" userId="fbf68ed9-8733-465e-81b3-ef41cfabf277" providerId="ADAL" clId="{51119AAC-80F3-4749-A09F-89284F0E7037}" dt="2023-04-24T19:35:54.714" v="11" actId="1035"/>
        <pc:sldMasterMkLst>
          <pc:docMk/>
          <pc:sldMasterMk cId="2655341080" sldId="2147483708"/>
        </pc:sldMasterMkLst>
        <pc:sldLayoutChg chg="modSp">
          <pc:chgData name="Spencer Eusden" userId="fbf68ed9-8733-465e-81b3-ef41cfabf277" providerId="ADAL" clId="{51119AAC-80F3-4749-A09F-89284F0E7037}" dt="2023-04-24T19:35:54.714" v="11" actId="1035"/>
          <pc:sldLayoutMkLst>
            <pc:docMk/>
            <pc:sldMasterMk cId="2655341080" sldId="2147483708"/>
            <pc:sldLayoutMk cId="627424471" sldId="2147483709"/>
          </pc:sldLayoutMkLst>
          <pc:picChg chg="mod">
            <ac:chgData name="Spencer Eusden" userId="fbf68ed9-8733-465e-81b3-ef41cfabf277" providerId="ADAL" clId="{51119AAC-80F3-4749-A09F-89284F0E7037}" dt="2023-04-24T19:35:54.714" v="11" actId="1035"/>
            <ac:picMkLst>
              <pc:docMk/>
              <pc:sldMasterMk cId="2655341080" sldId="2147483708"/>
              <pc:sldLayoutMk cId="627424471" sldId="2147483709"/>
              <ac:picMk id="14" creationId="{05A09C56-4701-47B8-A7D1-9338BCEEFCED}"/>
            </ac:picMkLst>
          </pc:picChg>
          <pc:picChg chg="mod">
            <ac:chgData name="Spencer Eusden" userId="fbf68ed9-8733-465e-81b3-ef41cfabf277" providerId="ADAL" clId="{51119AAC-80F3-4749-A09F-89284F0E7037}" dt="2023-04-24T19:35:54.714" v="11" actId="1035"/>
            <ac:picMkLst>
              <pc:docMk/>
              <pc:sldMasterMk cId="2655341080" sldId="2147483708"/>
              <pc:sldLayoutMk cId="627424471" sldId="2147483709"/>
              <ac:picMk id="16" creationId="{39E25AE1-116A-4B4A-A150-8FCA76FDD5FE}"/>
            </ac:picMkLst>
          </pc:picChg>
        </pc:sldLayoutChg>
      </pc:sldMasterChg>
    </pc:docChg>
  </pc:docChgLst>
  <pc:docChgLst>
    <pc:chgData name="Spencer Eusden" userId="fbf68ed9-8733-465e-81b3-ef41cfabf277" providerId="ADAL" clId="{CBF94B46-8EE3-44EC-BD31-3D023635D80B}"/>
    <pc:docChg chg="undo custSel modSld">
      <pc:chgData name="Spencer Eusden" userId="fbf68ed9-8733-465e-81b3-ef41cfabf277" providerId="ADAL" clId="{CBF94B46-8EE3-44EC-BD31-3D023635D80B}" dt="2023-03-20T21:59:29.636" v="109" actId="20577"/>
      <pc:docMkLst>
        <pc:docMk/>
      </pc:docMkLst>
      <pc:sldChg chg="modNotesTx">
        <pc:chgData name="Spencer Eusden" userId="fbf68ed9-8733-465e-81b3-ef41cfabf277" providerId="ADAL" clId="{CBF94B46-8EE3-44EC-BD31-3D023635D80B}" dt="2023-03-20T20:24:24.079" v="4" actId="20577"/>
        <pc:sldMkLst>
          <pc:docMk/>
          <pc:sldMk cId="3705708487" sldId="275"/>
        </pc:sldMkLst>
      </pc:sldChg>
      <pc:sldChg chg="modNotesTx">
        <pc:chgData name="Spencer Eusden" userId="fbf68ed9-8733-465e-81b3-ef41cfabf277" providerId="ADAL" clId="{CBF94B46-8EE3-44EC-BD31-3D023635D80B}" dt="2023-03-20T21:57:29.680" v="26" actId="20577"/>
        <pc:sldMkLst>
          <pc:docMk/>
          <pc:sldMk cId="4142990828" sldId="301"/>
        </pc:sldMkLst>
      </pc:sldChg>
      <pc:sldChg chg="modNotesTx">
        <pc:chgData name="Spencer Eusden" userId="fbf68ed9-8733-465e-81b3-ef41cfabf277" providerId="ADAL" clId="{CBF94B46-8EE3-44EC-BD31-3D023635D80B}" dt="2023-03-20T21:58:14.488" v="47" actId="20577"/>
        <pc:sldMkLst>
          <pc:docMk/>
          <pc:sldMk cId="1962707612" sldId="303"/>
        </pc:sldMkLst>
      </pc:sldChg>
      <pc:sldChg chg="modNotesTx">
        <pc:chgData name="Spencer Eusden" userId="fbf68ed9-8733-465e-81b3-ef41cfabf277" providerId="ADAL" clId="{CBF94B46-8EE3-44EC-BD31-3D023635D80B}" dt="2023-03-20T21:58:19.203" v="48" actId="20577"/>
        <pc:sldMkLst>
          <pc:docMk/>
          <pc:sldMk cId="2347103052" sldId="304"/>
        </pc:sldMkLst>
      </pc:sldChg>
      <pc:sldChg chg="modNotesTx">
        <pc:chgData name="Spencer Eusden" userId="fbf68ed9-8733-465e-81b3-ef41cfabf277" providerId="ADAL" clId="{CBF94B46-8EE3-44EC-BD31-3D023635D80B}" dt="2023-03-20T21:59:00.813" v="86" actId="20577"/>
        <pc:sldMkLst>
          <pc:docMk/>
          <pc:sldMk cId="2720230676" sldId="309"/>
        </pc:sldMkLst>
      </pc:sldChg>
      <pc:sldChg chg="modSp">
        <pc:chgData name="Spencer Eusden" userId="fbf68ed9-8733-465e-81b3-ef41cfabf277" providerId="ADAL" clId="{CBF94B46-8EE3-44EC-BD31-3D023635D80B}" dt="2023-03-20T21:58:53.129" v="79" actId="27636"/>
        <pc:sldMkLst>
          <pc:docMk/>
          <pc:sldMk cId="66640438" sldId="313"/>
        </pc:sldMkLst>
        <pc:spChg chg="mod">
          <ac:chgData name="Spencer Eusden" userId="fbf68ed9-8733-465e-81b3-ef41cfabf277" providerId="ADAL" clId="{CBF94B46-8EE3-44EC-BD31-3D023635D80B}" dt="2023-03-20T21:58:53.129" v="79" actId="27636"/>
          <ac:spMkLst>
            <pc:docMk/>
            <pc:sldMk cId="66640438" sldId="313"/>
            <ac:spMk id="3" creationId="{889BCD67-6424-CC4E-8FC7-3D67331A629B}"/>
          </ac:spMkLst>
        </pc:spChg>
      </pc:sldChg>
      <pc:sldChg chg="modNotesTx">
        <pc:chgData name="Spencer Eusden" userId="fbf68ed9-8733-465e-81b3-ef41cfabf277" providerId="ADAL" clId="{CBF94B46-8EE3-44EC-BD31-3D023635D80B}" dt="2023-03-20T20:24:53.694" v="13" actId="20577"/>
        <pc:sldMkLst>
          <pc:docMk/>
          <pc:sldMk cId="1984040119" sldId="318"/>
        </pc:sldMkLst>
      </pc:sldChg>
      <pc:sldChg chg="modNotesTx">
        <pc:chgData name="Spencer Eusden" userId="fbf68ed9-8733-465e-81b3-ef41cfabf277" providerId="ADAL" clId="{CBF94B46-8EE3-44EC-BD31-3D023635D80B}" dt="2023-03-20T20:25:07.944" v="21" actId="20577"/>
        <pc:sldMkLst>
          <pc:docMk/>
          <pc:sldMk cId="50535810" sldId="320"/>
        </pc:sldMkLst>
      </pc:sldChg>
      <pc:sldChg chg="modNotesTx">
        <pc:chgData name="Spencer Eusden" userId="fbf68ed9-8733-465e-81b3-ef41cfabf277" providerId="ADAL" clId="{CBF94B46-8EE3-44EC-BD31-3D023635D80B}" dt="2023-03-20T21:57:34.195" v="29" actId="20577"/>
        <pc:sldMkLst>
          <pc:docMk/>
          <pc:sldMk cId="2245945160" sldId="321"/>
        </pc:sldMkLst>
      </pc:sldChg>
      <pc:sldChg chg="modNotesTx">
        <pc:chgData name="Spencer Eusden" userId="fbf68ed9-8733-465e-81b3-ef41cfabf277" providerId="ADAL" clId="{CBF94B46-8EE3-44EC-BD31-3D023635D80B}" dt="2023-03-20T21:57:38.618" v="31" actId="20577"/>
        <pc:sldMkLst>
          <pc:docMk/>
          <pc:sldMk cId="3541980952" sldId="322"/>
        </pc:sldMkLst>
      </pc:sldChg>
      <pc:sldChg chg="modSp modNotesTx">
        <pc:chgData name="Spencer Eusden" userId="fbf68ed9-8733-465e-81b3-ef41cfabf277" providerId="ADAL" clId="{CBF94B46-8EE3-44EC-BD31-3D023635D80B}" dt="2023-03-20T21:58:53.343" v="82" actId="27636"/>
        <pc:sldMkLst>
          <pc:docMk/>
          <pc:sldMk cId="4056179097" sldId="323"/>
        </pc:sldMkLst>
        <pc:spChg chg="mod">
          <ac:chgData name="Spencer Eusden" userId="fbf68ed9-8733-465e-81b3-ef41cfabf277" providerId="ADAL" clId="{CBF94B46-8EE3-44EC-BD31-3D023635D80B}" dt="2023-03-20T21:58:53.338" v="81" actId="27636"/>
          <ac:spMkLst>
            <pc:docMk/>
            <pc:sldMk cId="4056179097" sldId="323"/>
            <ac:spMk id="3" creationId="{94115CC1-4104-4B29-AA70-AED0394788BC}"/>
          </ac:spMkLst>
        </pc:spChg>
        <pc:spChg chg="mod">
          <ac:chgData name="Spencer Eusden" userId="fbf68ed9-8733-465e-81b3-ef41cfabf277" providerId="ADAL" clId="{CBF94B46-8EE3-44EC-BD31-3D023635D80B}" dt="2023-03-20T21:58:53.343" v="82" actId="27636"/>
          <ac:spMkLst>
            <pc:docMk/>
            <pc:sldMk cId="4056179097" sldId="323"/>
            <ac:spMk id="5" creationId="{A1C664E8-88CF-451F-9BA1-125F4CF72BBD}"/>
          </ac:spMkLst>
        </pc:spChg>
      </pc:sldChg>
      <pc:sldChg chg="modNotesTx">
        <pc:chgData name="Spencer Eusden" userId="fbf68ed9-8733-465e-81b3-ef41cfabf277" providerId="ADAL" clId="{CBF94B46-8EE3-44EC-BD31-3D023635D80B}" dt="2023-03-20T21:58:00.585" v="43" actId="20577"/>
        <pc:sldMkLst>
          <pc:docMk/>
          <pc:sldMk cId="4236127316" sldId="324"/>
        </pc:sldMkLst>
      </pc:sldChg>
      <pc:sldChg chg="modNotesTx">
        <pc:chgData name="Spencer Eusden" userId="fbf68ed9-8733-465e-81b3-ef41cfabf277" providerId="ADAL" clId="{CBF94B46-8EE3-44EC-BD31-3D023635D80B}" dt="2023-03-20T21:59:29.636" v="109" actId="20577"/>
        <pc:sldMkLst>
          <pc:docMk/>
          <pc:sldMk cId="3837452838" sldId="325"/>
        </pc:sldMkLst>
      </pc:sldChg>
      <pc:sldChg chg="modNotesTx">
        <pc:chgData name="Spencer Eusden" userId="fbf68ed9-8733-465e-81b3-ef41cfabf277" providerId="ADAL" clId="{CBF94B46-8EE3-44EC-BD31-3D023635D80B}" dt="2023-03-20T21:58:39.267" v="78" actId="20577"/>
        <pc:sldMkLst>
          <pc:docMk/>
          <pc:sldMk cId="4274966705" sldId="326"/>
        </pc:sldMkLst>
      </pc:sldChg>
      <pc:sldChg chg="modNotesTx">
        <pc:chgData name="Spencer Eusden" userId="fbf68ed9-8733-465e-81b3-ef41cfabf277" providerId="ADAL" clId="{CBF94B46-8EE3-44EC-BD31-3D023635D80B}" dt="2023-03-20T21:58:53.228" v="80" actId="20577"/>
        <pc:sldMkLst>
          <pc:docMk/>
          <pc:sldMk cId="533706950" sldId="327"/>
        </pc:sldMkLst>
      </pc:sldChg>
      <pc:sldChg chg="modNotesTx">
        <pc:chgData name="Spencer Eusden" userId="fbf68ed9-8733-465e-81b3-ef41cfabf277" providerId="ADAL" clId="{CBF94B46-8EE3-44EC-BD31-3D023635D80B}" dt="2023-03-20T21:59:12.514" v="89" actId="20577"/>
        <pc:sldMkLst>
          <pc:docMk/>
          <pc:sldMk cId="1535022994" sldId="3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F209FF-0725-4278-9A43-4E0A7B6C3F83}" type="datetimeFigureOut">
              <a:rPr lang="en-US"/>
              <a:t>4/24/2023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70CCF-0522-4613-976E-EC9AF306A6E6}" type="slidenum">
              <a:rPr lang="en-US"/>
              <a:t>‹#›</a:t>
            </a:fld>
            <a:endParaRPr lang="en-US"/>
          </a:p>
        </p:txBody>
      </p:sp>
    </p:spTree>
    <p:extLst>
      <p:ext uri="{BB962C8B-B14F-4D97-AF65-F5344CB8AC3E}">
        <p14:creationId xmlns:p14="http://schemas.microsoft.com/office/powerpoint/2010/main" val="2307167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altopo.com/m/1V52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notes:</a:t>
            </a:r>
            <a:endParaRPr lang="en-US" dirty="0">
              <a:cs typeface="Calibri"/>
            </a:endParaRPr>
          </a:p>
          <a:p>
            <a:r>
              <a:rPr lang="en-US" dirty="0"/>
              <a:t> </a:t>
            </a:r>
            <a:endParaRPr lang="en-US" dirty="0">
              <a:cs typeface="Calibri"/>
            </a:endParaRPr>
          </a:p>
          <a:p>
            <a:r>
              <a:rPr lang="en-US" dirty="0"/>
              <a:t>The first 20 minutes of this lesson are dedicated to students conducting two Claim Evidence Reasoning statements about how wildfire can increase or decrease ecosystem stability. If your students are slower or have less experience with Claim Evidence Reasoning statements, you can let them choose one of the two and compare with a different group who chose the opposite. </a:t>
            </a:r>
            <a:endParaRPr lang="en-US" dirty="0">
              <a:ea typeface="Calibri"/>
              <a:cs typeface="Calibri"/>
            </a:endParaRPr>
          </a:p>
          <a:p>
            <a:endParaRPr lang="en-US" dirty="0"/>
          </a:p>
          <a:p>
            <a:r>
              <a:rPr lang="en-US" b="0" dirty="0">
                <a:cs typeface="Calibri"/>
              </a:rPr>
              <a:t>Teacher choice: </a:t>
            </a:r>
            <a:r>
              <a:rPr lang="en-US" dirty="0">
                <a:cs typeface="Calibri"/>
              </a:rPr>
              <a:t>There are two options for how students can complete this activity. Option 1 is for students to design their land management plan using only the "</a:t>
            </a:r>
            <a:r>
              <a:rPr lang="en-US" dirty="0"/>
              <a:t>Land Management Plan Worksheet</a:t>
            </a:r>
            <a:r>
              <a:rPr lang="en-US" dirty="0">
                <a:cs typeface="Calibri"/>
              </a:rPr>
              <a:t>“ instead of the Excel spreadsheet. This option is easier and takes less time. Option 2 is for students to skip the "Your Solution" table in the </a:t>
            </a:r>
            <a:r>
              <a:rPr lang="en-US" dirty="0"/>
              <a:t>"Land Management Plan Worksheet"</a:t>
            </a:r>
            <a:r>
              <a:rPr lang="en-US" dirty="0">
                <a:cs typeface="Calibri"/>
              </a:rPr>
              <a:t> to design their land management plan using the spreadsheet. This gives students real-time feedback on their resilience score and budget to help them maximize both, but can take more time and requires some familiarity with using spreadsheets. </a:t>
            </a:r>
          </a:p>
          <a:p>
            <a:endParaRPr lang="en-US" dirty="0"/>
          </a:p>
          <a:p>
            <a:r>
              <a:rPr lang="en-US" dirty="0"/>
              <a:t>The remaining part of the lesson is spent on students designing a land management plan to increase the wildfire resilience around </a:t>
            </a:r>
            <a:r>
              <a:rPr lang="en-US" dirty="0" err="1"/>
              <a:t>Emberville</a:t>
            </a:r>
            <a:r>
              <a:rPr lang="en-US" dirty="0"/>
              <a:t>. Most students will not fully complete this challenge during this activity, so plan to spend 10-15 minutes on finishing these up during the next lesson. In the final lesson, students will conduct evaluations of their peers’ land management plans and choose the ones that would have the biggest impact. </a:t>
            </a:r>
            <a:endParaRPr lang="en-US" dirty="0">
              <a:cs typeface="Calibri"/>
            </a:endParaRPr>
          </a:p>
        </p:txBody>
      </p:sp>
      <p:sp>
        <p:nvSpPr>
          <p:cNvPr id="4" name="Slide Number Placeholder 3"/>
          <p:cNvSpPr>
            <a:spLocks noGrp="1"/>
          </p:cNvSpPr>
          <p:nvPr>
            <p:ph type="sldNum" sz="quarter" idx="5"/>
          </p:nvPr>
        </p:nvSpPr>
        <p:spPr/>
        <p:txBody>
          <a:bodyPr/>
          <a:lstStyle/>
          <a:p>
            <a:fld id="{63270CCF-0522-4613-976E-EC9AF306A6E6}" type="slidenum">
              <a:rPr lang="en-US" smtClean="0"/>
              <a:t>1</a:t>
            </a:fld>
            <a:endParaRPr lang="en-US"/>
          </a:p>
        </p:txBody>
      </p:sp>
    </p:spTree>
    <p:extLst>
      <p:ext uri="{BB962C8B-B14F-4D97-AF65-F5344CB8AC3E}">
        <p14:creationId xmlns:p14="http://schemas.microsoft.com/office/powerpoint/2010/main" val="1171518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(minutes 31-33)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r>
              <a:rPr lang="en-US" dirty="0"/>
              <a:t>Introduce this table that shows the percent cover of each area to students. Make connections between this percent cover data and the percent cover data studied in Lessons 2 and the field day, if you did the quadrat surveys.</a:t>
            </a:r>
          </a:p>
          <a:p>
            <a:endParaRPr lang="en-US" dirty="0"/>
          </a:p>
          <a:p>
            <a:r>
              <a:rPr lang="en-US" dirty="0"/>
              <a:t>Have students form into groups, pairs or individuals depending on how you set up this final project. Then have them read through the descriptions of each area and look at this table. </a:t>
            </a:r>
          </a:p>
          <a:p>
            <a:endParaRPr lang="en-US" dirty="0"/>
          </a:p>
          <a:p>
            <a:r>
              <a:rPr lang="en-US" dirty="0"/>
              <a:t>Groups should complete the initial review sheet where they describe any resilience problems in that area and suggest possible solutions. </a:t>
            </a:r>
          </a:p>
        </p:txBody>
      </p:sp>
      <p:sp>
        <p:nvSpPr>
          <p:cNvPr id="4" name="Slide Number Placeholder 3"/>
          <p:cNvSpPr>
            <a:spLocks noGrp="1"/>
          </p:cNvSpPr>
          <p:nvPr>
            <p:ph type="sldNum" sz="quarter" idx="5"/>
          </p:nvPr>
        </p:nvSpPr>
        <p:spPr/>
        <p:txBody>
          <a:bodyPr/>
          <a:lstStyle/>
          <a:p>
            <a:fld id="{63270CCF-0522-4613-976E-EC9AF306A6E6}" type="slidenum">
              <a:rPr lang="en-US" smtClean="0"/>
              <a:t>10</a:t>
            </a:fld>
            <a:endParaRPr lang="en-US"/>
          </a:p>
        </p:txBody>
      </p:sp>
    </p:spTree>
    <p:extLst>
      <p:ext uri="{BB962C8B-B14F-4D97-AF65-F5344CB8AC3E}">
        <p14:creationId xmlns:p14="http://schemas.microsoft.com/office/powerpoint/2010/main" val="3375250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(minutes 33 to end of class for the remaining three slides through “Budget and resilience score”.)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this table as it fits with students progress through the student worksheet.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r>
              <a:rPr lang="en-US" dirty="0"/>
              <a:t>There are a lot of different options of services and different areas to do those services in. Use this table to start planning how you can help protect Emberville.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each area, read the description of that area and look at the percent cover table to identify possible problems. </a:t>
            </a:r>
            <a:r>
              <a:rPr lang="en-US" sz="1200" kern="1200" dirty="0">
                <a:solidFill>
                  <a:schemeClr val="tx1"/>
                </a:solidFill>
                <a:effectLst/>
                <a:latin typeface="+mn-lt"/>
                <a:ea typeface="+mn-ea"/>
                <a:cs typeface="+mn-cs"/>
              </a:rPr>
              <a:t>A problem could be having too many of one population, too many invasive species (annual grasses are mostly invasive species in Nevada), or burnable materials near homes. In the service solutions column list, which of the five services could help solve that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under the solution service column, write which of the five services would be helpful in addressing this problem. You may want to do more than one service in an area or find that some areas are healthy and don’t need services done to them. </a:t>
            </a:r>
          </a:p>
          <a:p>
            <a:endParaRPr lang="en-US" dirty="0"/>
          </a:p>
        </p:txBody>
      </p:sp>
      <p:sp>
        <p:nvSpPr>
          <p:cNvPr id="4" name="Slide Number Placeholder 3"/>
          <p:cNvSpPr>
            <a:spLocks noGrp="1"/>
          </p:cNvSpPr>
          <p:nvPr>
            <p:ph type="sldNum" sz="quarter" idx="5"/>
          </p:nvPr>
        </p:nvSpPr>
        <p:spPr/>
        <p:txBody>
          <a:bodyPr/>
          <a:lstStyle/>
          <a:p>
            <a:fld id="{63270CCF-0522-4613-976E-EC9AF306A6E6}" type="slidenum">
              <a:rPr lang="en-US" smtClean="0"/>
              <a:t>11</a:t>
            </a:fld>
            <a:endParaRPr lang="en-US"/>
          </a:p>
        </p:txBody>
      </p:sp>
    </p:spTree>
    <p:extLst>
      <p:ext uri="{BB962C8B-B14F-4D97-AF65-F5344CB8AC3E}">
        <p14:creationId xmlns:p14="http://schemas.microsoft.com/office/powerpoint/2010/main" val="790675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(minutes 33 to end of class for the remaining three slides through “Budget and resilience score”.)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Just like the land management professionals, you don’t have enough money to do everything you planned above and will have to pick the services that will be the most helpful. Pick the treatments and areas that you think will have the biggest impact on improving </a:t>
            </a:r>
            <a:r>
              <a:rPr lang="en-US" sz="1200" kern="1200" dirty="0" err="1">
                <a:solidFill>
                  <a:schemeClr val="tx1"/>
                </a:solidFill>
                <a:effectLst/>
                <a:latin typeface="+mn-lt"/>
                <a:ea typeface="+mn-ea"/>
                <a:cs typeface="+mn-cs"/>
              </a:rPr>
              <a:t>Emberville’s</a:t>
            </a:r>
            <a:r>
              <a:rPr lang="en-US" sz="1200" kern="1200" dirty="0">
                <a:solidFill>
                  <a:schemeClr val="tx1"/>
                </a:solidFill>
                <a:effectLst/>
                <a:latin typeface="+mn-lt"/>
                <a:ea typeface="+mn-ea"/>
                <a:cs typeface="+mn-cs"/>
              </a:rPr>
              <a:t> wildfire resilience. Make sure your total cost is less than $30,000. You can choose to pay for more than one service in one area and no services in other areas if you think that would be the most helpful.</a:t>
            </a:r>
          </a:p>
          <a:p>
            <a:endParaRPr lang="en-US" dirty="0"/>
          </a:p>
          <a:p>
            <a:r>
              <a:rPr lang="en-US" dirty="0"/>
              <a:t>If you are paying for multiple services in the same area, like the road on this example, just give each service a row. At the bottom you can calculate the total cost using the cost per treatment in different areas table in your handout. </a:t>
            </a:r>
          </a:p>
          <a:p>
            <a:endParaRPr lang="en-US" dirty="0"/>
          </a:p>
          <a:p>
            <a:endParaRPr lang="en-US" dirty="0"/>
          </a:p>
        </p:txBody>
      </p:sp>
      <p:sp>
        <p:nvSpPr>
          <p:cNvPr id="4" name="Slide Number Placeholder 3"/>
          <p:cNvSpPr>
            <a:spLocks noGrp="1"/>
          </p:cNvSpPr>
          <p:nvPr>
            <p:ph type="sldNum" sz="quarter" idx="5"/>
          </p:nvPr>
        </p:nvSpPr>
        <p:spPr/>
        <p:txBody>
          <a:bodyPr/>
          <a:lstStyle/>
          <a:p>
            <a:fld id="{63270CCF-0522-4613-976E-EC9AF306A6E6}" type="slidenum">
              <a:rPr lang="en-US" smtClean="0"/>
              <a:t>12</a:t>
            </a:fld>
            <a:endParaRPr lang="en-US"/>
          </a:p>
        </p:txBody>
      </p:sp>
    </p:spTree>
    <p:extLst>
      <p:ext uri="{BB962C8B-B14F-4D97-AF65-F5344CB8AC3E}">
        <p14:creationId xmlns:p14="http://schemas.microsoft.com/office/powerpoint/2010/main" val="1337332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(minutes 33 to end of class for the remaining three slides through “Budget and resilience score”.)</a:t>
            </a:r>
          </a:p>
          <a:p>
            <a:pPr marL="0" indent="0">
              <a:buFont typeface="Arial,Sans-Serif"/>
              <a:buNone/>
            </a:pPr>
            <a:endParaRPr lang="en-US" dirty="0">
              <a:cs typeface="Calibri"/>
            </a:endParaRPr>
          </a:p>
          <a:p>
            <a:r>
              <a:rPr lang="en-US" i="0" dirty="0">
                <a:cs typeface="Calibri"/>
              </a:rPr>
              <a:t>Students can either use this spreadsheet, which will automatically calculate their budget and resilience score, or do a fully paper version of this activity by using the included resilience score handout. (This handout is functionally the answers to their land management plan, so make sure to hand this out after students have finalized their plans)</a:t>
            </a:r>
          </a:p>
          <a:p>
            <a:endParaRPr lang="en-US" i="1" dirty="0">
              <a:cs typeface="Calibri"/>
            </a:endParaRPr>
          </a:p>
          <a:p>
            <a:r>
              <a:rPr lang="en-US" i="0" dirty="0">
                <a:cs typeface="Calibri"/>
              </a:rPr>
              <a:t>In this spreadsheet you will be able to calculate your budget and your resilience score. The resilience score provides the answers for what a professional land manager would do to increase the wildfire resilience around Emberville. </a:t>
            </a:r>
          </a:p>
          <a:p>
            <a:endParaRPr lang="en-US" i="0" dirty="0">
              <a:cs typeface="Calibri"/>
            </a:endParaRPr>
          </a:p>
          <a:p>
            <a:r>
              <a:rPr lang="en-US" i="0" dirty="0">
                <a:cs typeface="Calibri"/>
              </a:rPr>
              <a:t>You only need to make changes to the yellow part of this spreadsheet. Enter a “1” in the cell that matches with the treatment and area you want to do. For example, the top left yellow corner would mean sending a chainsaw crew to the road. </a:t>
            </a:r>
          </a:p>
          <a:p>
            <a:endParaRPr lang="en-US" i="0" dirty="0">
              <a:cs typeface="Calibri"/>
            </a:endParaRPr>
          </a:p>
          <a:p>
            <a:r>
              <a:rPr lang="en-US" i="0" dirty="0">
                <a:cs typeface="Calibri"/>
              </a:rPr>
              <a:t>The bottom “Total cost” cell shows the cost for each treatment. That will automatically calculate once you start adding “1”s into the yellow cells. You will also see a “Resilience score” box. That number will go up or down based on the actions you choose. Your goal is to have a resilience score of 20 or higher while staying under budget. </a:t>
            </a:r>
          </a:p>
          <a:p>
            <a:endParaRPr lang="en-US" i="0" dirty="0"/>
          </a:p>
        </p:txBody>
      </p:sp>
      <p:sp>
        <p:nvSpPr>
          <p:cNvPr id="4" name="Slide Number Placeholder 3"/>
          <p:cNvSpPr>
            <a:spLocks noGrp="1"/>
          </p:cNvSpPr>
          <p:nvPr>
            <p:ph type="sldNum" sz="quarter" idx="5"/>
          </p:nvPr>
        </p:nvSpPr>
        <p:spPr/>
        <p:txBody>
          <a:bodyPr/>
          <a:lstStyle/>
          <a:p>
            <a:fld id="{63270CCF-0522-4613-976E-EC9AF306A6E6}" type="slidenum">
              <a:rPr lang="en-US" smtClean="0"/>
              <a:t>13</a:t>
            </a:fld>
            <a:endParaRPr lang="en-US"/>
          </a:p>
        </p:txBody>
      </p:sp>
    </p:spTree>
    <p:extLst>
      <p:ext uri="{BB962C8B-B14F-4D97-AF65-F5344CB8AC3E}">
        <p14:creationId xmlns:p14="http://schemas.microsoft.com/office/powerpoint/2010/main" val="2719207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cs typeface="Calibri"/>
              </a:rPr>
              <a:t>Students can either use this spreadsheet which will automatically calculate their budget and resilience score, or do the paper version of this activity by using the included resilience score handout. (This handout is functionally the answers to their land management plan, so make sure to hand this out after students have finalized their plans)</a:t>
            </a:r>
          </a:p>
          <a:p>
            <a:endParaRPr lang="en-US" i="0" dirty="0">
              <a:cs typeface="Calibri"/>
            </a:endParaRPr>
          </a:p>
          <a:p>
            <a:r>
              <a:rPr lang="en-US" i="0" dirty="0">
                <a:cs typeface="Calibri"/>
              </a:rPr>
              <a:t>This slide is hidden, so only show it after students have completed their proposed land management project. </a:t>
            </a:r>
          </a:p>
          <a:p>
            <a:endParaRPr lang="en-US" i="1" dirty="0">
              <a:cs typeface="Calibri"/>
            </a:endParaRPr>
          </a:p>
          <a:p>
            <a:r>
              <a:rPr lang="en-US" i="0" dirty="0">
                <a:cs typeface="Calibri"/>
              </a:rPr>
              <a:t>This handout shows the resilience score for any service in any area. Students should find the actions they took in each area and add up their total resilience score. </a:t>
            </a:r>
          </a:p>
          <a:p>
            <a:endParaRPr lang="en-US" i="0" dirty="0"/>
          </a:p>
        </p:txBody>
      </p:sp>
      <p:sp>
        <p:nvSpPr>
          <p:cNvPr id="4" name="Slide Number Placeholder 3"/>
          <p:cNvSpPr>
            <a:spLocks noGrp="1"/>
          </p:cNvSpPr>
          <p:nvPr>
            <p:ph type="sldNum" sz="quarter" idx="5"/>
          </p:nvPr>
        </p:nvSpPr>
        <p:spPr/>
        <p:txBody>
          <a:bodyPr/>
          <a:lstStyle/>
          <a:p>
            <a:fld id="{63270CCF-0522-4613-976E-EC9AF306A6E6}" type="slidenum">
              <a:rPr lang="en-US" smtClean="0"/>
              <a:t>14</a:t>
            </a:fld>
            <a:endParaRPr lang="en-US"/>
          </a:p>
        </p:txBody>
      </p:sp>
    </p:spTree>
    <p:extLst>
      <p:ext uri="{BB962C8B-B14F-4D97-AF65-F5344CB8AC3E}">
        <p14:creationId xmlns:p14="http://schemas.microsoft.com/office/powerpoint/2010/main" val="1595480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Teacher note: This or earlier is the likely stopping point for Lesson 5 with the remaining slides finished on Lesson 6 when students evaluate peer solutions.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r>
              <a:rPr lang="en-US" i="0" dirty="0"/>
              <a:t>Tomorrow you are going to evaluate each other’s proposals for Emberville. Just like land managers who have many projects and limited funds, you are going to have to choose which proposals are worth spending money on. </a:t>
            </a:r>
          </a:p>
          <a:p>
            <a:endParaRPr lang="en-US" i="0" dirty="0"/>
          </a:p>
          <a:p>
            <a:r>
              <a:rPr lang="en-US" i="0" dirty="0"/>
              <a:t>Your job will be to read through another group’s proposal and answer these three questions about it. If time allows, you will read through a second group’s proposal and choose one of the two to fund. </a:t>
            </a:r>
          </a:p>
        </p:txBody>
      </p:sp>
      <p:sp>
        <p:nvSpPr>
          <p:cNvPr id="4" name="Slide Number Placeholder 3"/>
          <p:cNvSpPr>
            <a:spLocks noGrp="1"/>
          </p:cNvSpPr>
          <p:nvPr>
            <p:ph type="sldNum" sz="quarter" idx="5"/>
          </p:nvPr>
        </p:nvSpPr>
        <p:spPr/>
        <p:txBody>
          <a:bodyPr/>
          <a:lstStyle/>
          <a:p>
            <a:fld id="{63270CCF-0522-4613-976E-EC9AF306A6E6}" type="slidenum">
              <a:rPr lang="en-US" smtClean="0"/>
              <a:t>15</a:t>
            </a:fld>
            <a:endParaRPr lang="en-US"/>
          </a:p>
        </p:txBody>
      </p:sp>
    </p:spTree>
    <p:extLst>
      <p:ext uri="{BB962C8B-B14F-4D97-AF65-F5344CB8AC3E}">
        <p14:creationId xmlns:p14="http://schemas.microsoft.com/office/powerpoint/2010/main" val="2627122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or tomorrow, have students complete the recap question in the student worksheet that asked them to justify why they selected the services and areas they did. Remind them that during the peer evaluation they will have their project evaluated by their peers based on the services they selected for different areas, their resilience score and their justification.</a:t>
            </a:r>
          </a:p>
          <a:p>
            <a:endParaRPr lang="en-US" dirty="0"/>
          </a:p>
        </p:txBody>
      </p:sp>
      <p:sp>
        <p:nvSpPr>
          <p:cNvPr id="4" name="Slide Number Placeholder 3"/>
          <p:cNvSpPr>
            <a:spLocks noGrp="1"/>
          </p:cNvSpPr>
          <p:nvPr>
            <p:ph type="sldNum" sz="quarter" idx="5"/>
          </p:nvPr>
        </p:nvSpPr>
        <p:spPr/>
        <p:txBody>
          <a:bodyPr/>
          <a:lstStyle/>
          <a:p>
            <a:fld id="{63270CCF-0522-4613-976E-EC9AF306A6E6}" type="slidenum">
              <a:rPr lang="en-US" smtClean="0"/>
              <a:t>16</a:t>
            </a:fld>
            <a:endParaRPr lang="en-US"/>
          </a:p>
        </p:txBody>
      </p:sp>
    </p:spTree>
    <p:extLst>
      <p:ext uri="{BB962C8B-B14F-4D97-AF65-F5344CB8AC3E}">
        <p14:creationId xmlns:p14="http://schemas.microsoft.com/office/powerpoint/2010/main" val="1293441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Have students complete these reflection questions about the services and areas they picked. </a:t>
            </a:r>
            <a:endParaRPr lang="en-US" dirty="0"/>
          </a:p>
          <a:p>
            <a:endParaRPr lang="en-US" dirty="0"/>
          </a:p>
        </p:txBody>
      </p:sp>
      <p:sp>
        <p:nvSpPr>
          <p:cNvPr id="4" name="Slide Number Placeholder 3"/>
          <p:cNvSpPr>
            <a:spLocks noGrp="1"/>
          </p:cNvSpPr>
          <p:nvPr>
            <p:ph type="sldNum" sz="quarter" idx="5"/>
          </p:nvPr>
        </p:nvSpPr>
        <p:spPr/>
        <p:txBody>
          <a:bodyPr/>
          <a:lstStyle/>
          <a:p>
            <a:fld id="{63270CCF-0522-4613-976E-EC9AF306A6E6}" type="slidenum">
              <a:rPr lang="en-US" smtClean="0"/>
              <a:t>17</a:t>
            </a:fld>
            <a:endParaRPr lang="en-US"/>
          </a:p>
        </p:txBody>
      </p:sp>
    </p:spTree>
    <p:extLst>
      <p:ext uri="{BB962C8B-B14F-4D97-AF65-F5344CB8AC3E}">
        <p14:creationId xmlns:p14="http://schemas.microsoft.com/office/powerpoint/2010/main" val="7383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a:t>
            </a:r>
            <a:r>
              <a:rPr lang="en-US"/>
              <a:t>3 Single-point </a:t>
            </a:r>
            <a:r>
              <a:rPr lang="en-US" dirty="0"/>
              <a:t>r</a:t>
            </a:r>
            <a:r>
              <a:rPr lang="en-US"/>
              <a:t>ubric</a:t>
            </a:r>
            <a:endParaRPr lang="en-US" dirty="0"/>
          </a:p>
        </p:txBody>
      </p:sp>
      <p:sp>
        <p:nvSpPr>
          <p:cNvPr id="4" name="Slide Number Placeholder 3"/>
          <p:cNvSpPr>
            <a:spLocks noGrp="1"/>
          </p:cNvSpPr>
          <p:nvPr>
            <p:ph type="sldNum" sz="quarter" idx="5"/>
          </p:nvPr>
        </p:nvSpPr>
        <p:spPr/>
        <p:txBody>
          <a:bodyPr/>
          <a:lstStyle/>
          <a:p>
            <a:fld id="{63270CCF-0522-4613-976E-EC9AF306A6E6}" type="slidenum">
              <a:rPr lang="en-US" smtClean="0"/>
              <a:t>18</a:t>
            </a:fld>
            <a:endParaRPr lang="en-US"/>
          </a:p>
        </p:txBody>
      </p:sp>
    </p:spTree>
    <p:extLst>
      <p:ext uri="{BB962C8B-B14F-4D97-AF65-F5344CB8AC3E}">
        <p14:creationId xmlns:p14="http://schemas.microsoft.com/office/powerpoint/2010/main" val="3840274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(minutes 4-20) (16 minutes for the whole Claim Evidence Reasoning (CER)</a:t>
            </a:r>
          </a:p>
          <a:p>
            <a:endParaRPr lang="en-US" dirty="0"/>
          </a:p>
          <a:p>
            <a:r>
              <a:rPr lang="en-US" dirty="0"/>
              <a:t>Introduce the CER activity for the included worksheet. </a:t>
            </a:r>
          </a:p>
          <a:p>
            <a:endParaRPr lang="en-US" i="1" dirty="0"/>
          </a:p>
          <a:p>
            <a:r>
              <a:rPr lang="en-US" i="0" dirty="0"/>
              <a:t>Teacher note: The goal of this activity is that students use the concepts they have learned earlier in this unit to describe how wildfire could increase and/or decrease ecosystem stability. (The short answer is that different types of wildfire and pre fire plant populations can lead to increases or decreases in long-term ecosystem stability). If your students are slow with the CER, you can let them choose one of the two CER’s to complete. </a:t>
            </a:r>
          </a:p>
          <a:p>
            <a:endParaRPr lang="en-US" i="1" dirty="0"/>
          </a:p>
          <a:p>
            <a:r>
              <a:rPr lang="en-US" i="0" dirty="0"/>
              <a:t>Today we are going to discuss </a:t>
            </a:r>
            <a:r>
              <a:rPr lang="en-US" dirty="0"/>
              <a:t>the impact of wildfire on ecosystem </a:t>
            </a:r>
            <a:r>
              <a:rPr lang="en-US" i="0" dirty="0"/>
              <a:t>stability. Stability is very similar to resilience</a:t>
            </a:r>
            <a:r>
              <a:rPr lang="en-US" dirty="0"/>
              <a:t>,</a:t>
            </a:r>
            <a:r>
              <a:rPr lang="en-US" i="0" dirty="0"/>
              <a:t> which we learned about in Lesson 3. One important concept is that ecosystems are always changing</a:t>
            </a:r>
            <a:r>
              <a:rPr lang="en-US" dirty="0"/>
              <a:t>,</a:t>
            </a:r>
            <a:r>
              <a:rPr lang="en-US" i="0" dirty="0"/>
              <a:t> whether it is increases in one type of plant as another decreases or an increase in plants during a year with more rain. S</a:t>
            </a:r>
            <a:r>
              <a:rPr lang="en-US" dirty="0"/>
              <a:t>ince</a:t>
            </a:r>
            <a:r>
              <a:rPr lang="en-US" i="0" dirty="0"/>
              <a:t> Nevada is so dry, plant growth is often limited by the amount of moisture.</a:t>
            </a:r>
            <a:r>
              <a:rPr lang="en-US" dirty="0"/>
              <a:t> </a:t>
            </a:r>
            <a:endParaRPr lang="en-US" i="0" dirty="0">
              <a:ea typeface="Calibri"/>
              <a:cs typeface="Calibri"/>
            </a:endParaRPr>
          </a:p>
          <a:p>
            <a:endParaRPr lang="en-US" i="0" dirty="0"/>
          </a:p>
          <a:p>
            <a:r>
              <a:rPr lang="en-US" i="0" dirty="0"/>
              <a:t>Scientists who study ecosystems, </a:t>
            </a:r>
            <a:r>
              <a:rPr lang="en-US" dirty="0"/>
              <a:t>ecologists</a:t>
            </a:r>
            <a:r>
              <a:rPr lang="en-US" i="0" dirty="0"/>
              <a:t>, often </a:t>
            </a:r>
            <a:r>
              <a:rPr lang="en-US" dirty="0"/>
              <a:t>refer to periods</a:t>
            </a:r>
            <a:r>
              <a:rPr lang="en-US" i="0" dirty="0"/>
              <a:t> of gradual change where there is high </a:t>
            </a:r>
            <a:r>
              <a:rPr lang="en-US" dirty="0"/>
              <a:t>resilience as</a:t>
            </a:r>
            <a:r>
              <a:rPr lang="en-US" i="0" dirty="0"/>
              <a:t> stable.</a:t>
            </a:r>
            <a:r>
              <a:rPr lang="en-US" dirty="0"/>
              <a:t> Reminder, resilience is the ability to return to the original state after disturbance, w</a:t>
            </a:r>
            <a:r>
              <a:rPr lang="en-US" i="0" dirty="0"/>
              <a:t>hile periods of fast change with low resilience are unstable. Times of high instability and low resilience can lead to one type of ecosystem turning to another. For example, the introduction of an invasive species could cause a large and fast change in an ecosystem and change the populations in that ecosystem for a long period of time.</a:t>
            </a:r>
            <a:r>
              <a:rPr lang="en-US" dirty="0"/>
              <a:t> </a:t>
            </a:r>
            <a:endParaRPr lang="en-US" i="0" dirty="0">
              <a:ea typeface="Calibri"/>
              <a:cs typeface="Calibri"/>
            </a:endParaRPr>
          </a:p>
        </p:txBody>
      </p:sp>
      <p:sp>
        <p:nvSpPr>
          <p:cNvPr id="4" name="Slide Number Placeholder 3"/>
          <p:cNvSpPr>
            <a:spLocks noGrp="1"/>
          </p:cNvSpPr>
          <p:nvPr>
            <p:ph type="sldNum" sz="quarter" idx="5"/>
          </p:nvPr>
        </p:nvSpPr>
        <p:spPr/>
        <p:txBody>
          <a:bodyPr/>
          <a:lstStyle/>
          <a:p>
            <a:fld id="{63270CCF-0522-4613-976E-EC9AF306A6E6}" type="slidenum">
              <a:rPr lang="en-US" smtClean="0"/>
              <a:t>2</a:t>
            </a:fld>
            <a:endParaRPr lang="en-US"/>
          </a:p>
        </p:txBody>
      </p:sp>
    </p:spTree>
    <p:extLst>
      <p:ext uri="{BB962C8B-B14F-4D97-AF65-F5344CB8AC3E}">
        <p14:creationId xmlns:p14="http://schemas.microsoft.com/office/powerpoint/2010/main" val="2651320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(minutes 4-20) (16 minutes</a:t>
            </a:r>
            <a:r>
              <a:rPr lang="en-US" i="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If students need a reminder for how to create a strong Claim Evidence Reasoning (CER) statement, go over that here. You can choose whether students work with partners, individually or in small groups to complete these two CER statements. If your students are slow with the CER, you can let them choose one of the two CER’s to complete. </a:t>
            </a:r>
          </a:p>
          <a:p>
            <a:endParaRPr lang="en-US" i="0" dirty="0"/>
          </a:p>
          <a:p>
            <a:r>
              <a:rPr lang="en-US" dirty="0"/>
              <a:t>Students can use these possible sources of evidence to complete CER statement. </a:t>
            </a:r>
          </a:p>
        </p:txBody>
      </p:sp>
      <p:sp>
        <p:nvSpPr>
          <p:cNvPr id="4" name="Slide Number Placeholder 3"/>
          <p:cNvSpPr>
            <a:spLocks noGrp="1"/>
          </p:cNvSpPr>
          <p:nvPr>
            <p:ph type="sldNum" sz="quarter" idx="5"/>
          </p:nvPr>
        </p:nvSpPr>
        <p:spPr/>
        <p:txBody>
          <a:bodyPr/>
          <a:lstStyle/>
          <a:p>
            <a:fld id="{63270CCF-0522-4613-976E-EC9AF306A6E6}" type="slidenum">
              <a:rPr lang="en-US" smtClean="0"/>
              <a:t>3</a:t>
            </a:fld>
            <a:endParaRPr lang="en-US"/>
          </a:p>
        </p:txBody>
      </p:sp>
    </p:spTree>
    <p:extLst>
      <p:ext uri="{BB962C8B-B14F-4D97-AF65-F5344CB8AC3E}">
        <p14:creationId xmlns:p14="http://schemas.microsoft.com/office/powerpoint/2010/main" val="310921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(minutes 20-22) (2 minutes)</a:t>
            </a:r>
          </a:p>
          <a:p>
            <a:pPr marL="0" indent="0">
              <a:buFontTx/>
              <a:buNone/>
            </a:pPr>
            <a:endParaRPr lang="en-US" dirty="0"/>
          </a:p>
          <a:p>
            <a:pPr marL="0" indent="0">
              <a:buFontTx/>
              <a:buNone/>
            </a:pPr>
            <a:r>
              <a:rPr lang="en-US" dirty="0"/>
              <a:t>Our final challenge of this wildfire unit is for you to come up with a plan for how to prepare Emberville and the surrounding ecosystems to be more resilient to wildfire. In this challenge you will use what you have learned about wildfire and ecosystems in Nevada to create a proposal for specific actions that could be done around Emberville to prepare it for a possible wildfire. </a:t>
            </a:r>
          </a:p>
          <a:p>
            <a:pPr marL="0" indent="0">
              <a:buFontTx/>
              <a:buNone/>
            </a:pPr>
            <a:endParaRPr lang="en-US" dirty="0"/>
          </a:p>
          <a:p>
            <a:pPr marL="0" indent="0">
              <a:buFontTx/>
              <a:buNone/>
            </a:pPr>
            <a:r>
              <a:rPr lang="en-US" dirty="0"/>
              <a:t>Ask students to brainstorm possible actions that could be taken around Emberville to increase its resilience to wildfire.</a:t>
            </a:r>
          </a:p>
          <a:p>
            <a:pPr marL="0" indent="0">
              <a:buFontTx/>
              <a:buNone/>
            </a:pPr>
            <a:endParaRPr lang="en-US" dirty="0"/>
          </a:p>
          <a:p>
            <a:pPr marL="0" indent="0">
              <a:buFontTx/>
              <a:buNone/>
            </a:pPr>
            <a:r>
              <a:rPr lang="en-US" dirty="0"/>
              <a:t>The goal for the rest of this lesson is for students to complete as much of this activity as possible. They will have time during the next lesson to finish anything they didn’t get to today before conducting the peer evaluations of each others projects. </a:t>
            </a:r>
          </a:p>
          <a:p>
            <a:pPr marL="0" indent="0">
              <a:buFontTx/>
              <a:buNone/>
            </a:pPr>
            <a:endParaRPr lang="en-US" dirty="0"/>
          </a:p>
          <a:p>
            <a:pPr marL="0" indent="0">
              <a:buFontTx/>
              <a:buNone/>
            </a:pPr>
            <a:r>
              <a:rPr lang="en-US" dirty="0"/>
              <a:t>Optional video: This 2.5-minute BLM video describes a similar fuels management </a:t>
            </a:r>
            <a:r>
              <a:rPr lang="en-US" dirty="0" err="1"/>
              <a:t>project,t</a:t>
            </a:r>
            <a:r>
              <a:rPr lang="en-US" dirty="0"/>
              <a:t> https://www.youtube.com/watch?v=jnNTVyy9-As. </a:t>
            </a:r>
          </a:p>
          <a:p>
            <a:pPr marL="0" indent="0">
              <a:buFontTx/>
              <a:buNone/>
            </a:pPr>
            <a:endParaRPr lang="en-US" dirty="0"/>
          </a:p>
          <a:p>
            <a:endParaRPr lang="en-US" dirty="0"/>
          </a:p>
        </p:txBody>
      </p:sp>
      <p:sp>
        <p:nvSpPr>
          <p:cNvPr id="4" name="Slide Number Placeholder 3"/>
          <p:cNvSpPr>
            <a:spLocks noGrp="1"/>
          </p:cNvSpPr>
          <p:nvPr>
            <p:ph type="sldNum" sz="quarter" idx="5"/>
          </p:nvPr>
        </p:nvSpPr>
        <p:spPr/>
        <p:txBody>
          <a:bodyPr/>
          <a:lstStyle/>
          <a:p>
            <a:fld id="{63270CCF-0522-4613-976E-EC9AF306A6E6}" type="slidenum">
              <a:rPr lang="en-US" smtClean="0"/>
              <a:t>4</a:t>
            </a:fld>
            <a:endParaRPr lang="en-US"/>
          </a:p>
        </p:txBody>
      </p:sp>
    </p:spTree>
    <p:extLst>
      <p:ext uri="{BB962C8B-B14F-4D97-AF65-F5344CB8AC3E}">
        <p14:creationId xmlns:p14="http://schemas.microsoft.com/office/powerpoint/2010/main" val="1238684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(minutes 22-23) (1 minute)</a:t>
            </a:r>
          </a:p>
          <a:p>
            <a:pPr marL="0" indent="0">
              <a:buFontTx/>
              <a:buNone/>
            </a:pPr>
            <a:endParaRPr lang="en-US" dirty="0"/>
          </a:p>
          <a:p>
            <a:pPr marL="0" indent="0">
              <a:buFontTx/>
              <a:buNone/>
            </a:pPr>
            <a:r>
              <a:rPr lang="en-US" dirty="0"/>
              <a:t>Compare this list to student answers. Make connections between students suggestions and these options where applicable.</a:t>
            </a:r>
          </a:p>
          <a:p>
            <a:pPr marL="0" indent="0">
              <a:buFontTx/>
              <a:buNone/>
            </a:pPr>
            <a:endParaRPr lang="en-US" dirty="0"/>
          </a:p>
          <a:p>
            <a:pPr marL="0" indent="0">
              <a:buFontTx/>
              <a:buNone/>
            </a:pPr>
            <a:r>
              <a:rPr lang="en-US" dirty="0"/>
              <a:t>These are the five most common actions land managers have to increase the resilience of an area to wildfire. Each one of these comes with different costs and has different impacts on an area. </a:t>
            </a:r>
          </a:p>
          <a:p>
            <a:endParaRPr lang="en-US" dirty="0"/>
          </a:p>
          <a:p>
            <a:r>
              <a:rPr lang="en-US" dirty="0"/>
              <a:t>Next we will give a brief overview of these five treatments you can choose to apply around </a:t>
            </a:r>
            <a:r>
              <a:rPr lang="en-US" dirty="0" err="1"/>
              <a:t>Emberville</a:t>
            </a:r>
            <a:r>
              <a:rPr lang="en-US" dirty="0"/>
              <a:t> to prepare it for wildfire. </a:t>
            </a:r>
          </a:p>
        </p:txBody>
      </p:sp>
      <p:sp>
        <p:nvSpPr>
          <p:cNvPr id="4" name="Slide Number Placeholder 3"/>
          <p:cNvSpPr>
            <a:spLocks noGrp="1"/>
          </p:cNvSpPr>
          <p:nvPr>
            <p:ph type="sldNum" sz="quarter" idx="5"/>
          </p:nvPr>
        </p:nvSpPr>
        <p:spPr/>
        <p:txBody>
          <a:bodyPr/>
          <a:lstStyle/>
          <a:p>
            <a:fld id="{63270CCF-0522-4613-976E-EC9AF306A6E6}" type="slidenum">
              <a:rPr lang="en-US" smtClean="0"/>
              <a:t>5</a:t>
            </a:fld>
            <a:endParaRPr lang="en-US"/>
          </a:p>
        </p:txBody>
      </p:sp>
    </p:spTree>
    <p:extLst>
      <p:ext uri="{BB962C8B-B14F-4D97-AF65-F5344CB8AC3E}">
        <p14:creationId xmlns:p14="http://schemas.microsoft.com/office/powerpoint/2010/main" val="98869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(minutes 23-25) (2 minutes)</a:t>
            </a:r>
          </a:p>
          <a:p>
            <a:endParaRPr lang="en-US" dirty="0"/>
          </a:p>
          <a:p>
            <a:r>
              <a:rPr lang="en-US" dirty="0"/>
              <a:t>The main options for removing trees and plants are mowing, mastication and chainsaws.</a:t>
            </a:r>
          </a:p>
          <a:p>
            <a:endParaRPr lang="en-US" dirty="0"/>
          </a:p>
          <a:p>
            <a:r>
              <a:rPr lang="en-US" dirty="0"/>
              <a:t>Mowing is like a large lawnmower often behind a tractor. Masticators are an attachment on the front of heavy machinery that can grind trees and shrubs into small chips. Mowing is best for shrubs and grasses and can’t remove trees. These large machines are faster on flat ground but can’t go on steeper slopes. Mowing often cuts everything in the mowers path, from shrubs to perennial grasses and annual grasses, leaving an empty path behind it. Here is a 1:44-minute video from the BLM on mastication. The first minute is the most relevant, https://www.youtube.com/watch?v=UCx_oX1WdqA.</a:t>
            </a:r>
          </a:p>
          <a:p>
            <a:endParaRPr lang="en-US" dirty="0"/>
          </a:p>
          <a:p>
            <a:r>
              <a:rPr lang="en-US" dirty="0"/>
              <a:t>Chainsaws work on trees and some large shrubs. While they are slower than the larger machines, they have two main advantages: they can go on steeper ground and can be more precise. They can remove only some types of plants or trees based on specific recommendations. </a:t>
            </a:r>
          </a:p>
        </p:txBody>
      </p:sp>
      <p:sp>
        <p:nvSpPr>
          <p:cNvPr id="4" name="Slide Number Placeholder 3"/>
          <p:cNvSpPr>
            <a:spLocks noGrp="1"/>
          </p:cNvSpPr>
          <p:nvPr>
            <p:ph type="sldNum" sz="quarter" idx="5"/>
          </p:nvPr>
        </p:nvSpPr>
        <p:spPr/>
        <p:txBody>
          <a:bodyPr/>
          <a:lstStyle/>
          <a:p>
            <a:fld id="{63270CCF-0522-4613-976E-EC9AF306A6E6}" type="slidenum">
              <a:rPr lang="en-US" smtClean="0"/>
              <a:t>6</a:t>
            </a:fld>
            <a:endParaRPr lang="en-US"/>
          </a:p>
        </p:txBody>
      </p:sp>
    </p:spTree>
    <p:extLst>
      <p:ext uri="{BB962C8B-B14F-4D97-AF65-F5344CB8AC3E}">
        <p14:creationId xmlns:p14="http://schemas.microsoft.com/office/powerpoint/2010/main" val="1718299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(minutes 25-27) (2 minutes)</a:t>
            </a:r>
          </a:p>
          <a:p>
            <a:endParaRPr lang="en-US" dirty="0"/>
          </a:p>
          <a:p>
            <a:r>
              <a:rPr lang="en-US" dirty="0"/>
              <a:t>In order to manage invasive species (cheatgrass), we have two main options. </a:t>
            </a:r>
          </a:p>
          <a:p>
            <a:endParaRPr lang="en-US" dirty="0"/>
          </a:p>
          <a:p>
            <a:r>
              <a:rPr lang="en-US" dirty="0"/>
              <a:t>We can remove the invasive species with herbicide, a chemical that poisons a specific type of plant, or have animals eat that type of plant. Both of these need to be done at specific times of the year to be effective. </a:t>
            </a:r>
          </a:p>
          <a:p>
            <a:endParaRPr lang="en-US" dirty="0"/>
          </a:p>
          <a:p>
            <a:r>
              <a:rPr lang="en-US" dirty="0"/>
              <a:t>Grazing to reduce cheatgrass only works during the winter/early spring when the cheatgrass is green and edible to animals. The herbicides for cheatgrass need to be applied to an area in the fall before they cheatgrass seeds sprout in order to work. </a:t>
            </a:r>
          </a:p>
          <a:p>
            <a:endParaRPr lang="en-US" dirty="0"/>
          </a:p>
          <a:p>
            <a:r>
              <a:rPr lang="en-US" dirty="0"/>
              <a:t>Another option is to plant plants, mostly perennial grasses, that can compete with cheatgrass. This can be done by hand or by plane. It often takes 20% cover of perennial grasses or more to compete with cheatgrass. If there are very few sagebrush or trees in an area where those populations should be higher, sometimes seedlings of those plants are planted by hand. </a:t>
            </a:r>
          </a:p>
        </p:txBody>
      </p:sp>
      <p:sp>
        <p:nvSpPr>
          <p:cNvPr id="4" name="Slide Number Placeholder 3"/>
          <p:cNvSpPr>
            <a:spLocks noGrp="1"/>
          </p:cNvSpPr>
          <p:nvPr>
            <p:ph type="sldNum" sz="quarter" idx="5"/>
          </p:nvPr>
        </p:nvSpPr>
        <p:spPr/>
        <p:txBody>
          <a:bodyPr/>
          <a:lstStyle/>
          <a:p>
            <a:fld id="{63270CCF-0522-4613-976E-EC9AF306A6E6}" type="slidenum">
              <a:rPr lang="en-US" smtClean="0"/>
              <a:t>7</a:t>
            </a:fld>
            <a:endParaRPr lang="en-US"/>
          </a:p>
        </p:txBody>
      </p:sp>
    </p:spTree>
    <p:extLst>
      <p:ext uri="{BB962C8B-B14F-4D97-AF65-F5344CB8AC3E}">
        <p14:creationId xmlns:p14="http://schemas.microsoft.com/office/powerpoint/2010/main" val="225018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(minutes 27-29) (2 minutes) </a:t>
            </a:r>
          </a:p>
          <a:p>
            <a:endParaRPr lang="en-US" dirty="0"/>
          </a:p>
          <a:p>
            <a:r>
              <a:rPr lang="en-US" dirty="0"/>
              <a:t>Sometimes firefighters will use fire to clean an area of living and dead plant material. This is call prescribed fire. </a:t>
            </a:r>
          </a:p>
          <a:p>
            <a:endParaRPr lang="en-US" dirty="0"/>
          </a:p>
          <a:p>
            <a:r>
              <a:rPr lang="en-US" dirty="0"/>
              <a:t>Prescribed fire can be done in many different ways, depending on the intended goal, but is often done to remove the dead and living fuels close to the ground. Prescribed fire is very effective at reducing the amount of fuel in an area, making it better prepared for a future wildfire. In order to conduct prescribed fire safely, the fire needs to be done in the right weather conditions (e.g. cool and not windy days). Sometimes it is also necessary to do some chainsaw thinning or mastication before doing a prescribed fire so that the prescribe fire burns the intended plants, not too many or too few. </a:t>
            </a:r>
          </a:p>
          <a:p>
            <a:endParaRPr lang="en-US" dirty="0"/>
          </a:p>
          <a:p>
            <a:r>
              <a:rPr lang="en-US" dirty="0"/>
              <a:t>Here is a 2.5-minute BLM video about one type of prescribed fire called pile burns,  https://www.youtube.com/watch?v=ytfhUab4V4E. Note there are two types of prescribed fire, pile burns, which are the most common, and broadcast burns, shown in the photo above. Broadcast burns are harder to execute but are more beneficial to the area. </a:t>
            </a:r>
          </a:p>
        </p:txBody>
      </p:sp>
      <p:sp>
        <p:nvSpPr>
          <p:cNvPr id="4" name="Slide Number Placeholder 3"/>
          <p:cNvSpPr>
            <a:spLocks noGrp="1"/>
          </p:cNvSpPr>
          <p:nvPr>
            <p:ph type="sldNum" sz="quarter" idx="5"/>
          </p:nvPr>
        </p:nvSpPr>
        <p:spPr/>
        <p:txBody>
          <a:bodyPr/>
          <a:lstStyle/>
          <a:p>
            <a:fld id="{63270CCF-0522-4613-976E-EC9AF306A6E6}" type="slidenum">
              <a:rPr lang="en-US" smtClean="0"/>
              <a:t>8</a:t>
            </a:fld>
            <a:endParaRPr lang="en-US"/>
          </a:p>
        </p:txBody>
      </p:sp>
    </p:spTree>
    <p:extLst>
      <p:ext uri="{BB962C8B-B14F-4D97-AF65-F5344CB8AC3E}">
        <p14:creationId xmlns:p14="http://schemas.microsoft.com/office/powerpoint/2010/main" val="1629974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(minutes 29-31) (2 minutes)</a:t>
            </a:r>
          </a:p>
          <a:p>
            <a:endParaRPr lang="en-US" dirty="0">
              <a:cs typeface="Calibri"/>
            </a:endParaRPr>
          </a:p>
          <a:p>
            <a:r>
              <a:rPr lang="en-US" dirty="0">
                <a:cs typeface="Calibri"/>
              </a:rPr>
              <a:t>Here is a map of </a:t>
            </a:r>
            <a:r>
              <a:rPr lang="en-US" dirty="0" err="1">
                <a:cs typeface="Calibri"/>
              </a:rPr>
              <a:t>Emberville</a:t>
            </a:r>
            <a:r>
              <a:rPr lang="en-US" dirty="0">
                <a:cs typeface="Calibri"/>
              </a:rPr>
              <a:t> divided up into several areas. Your job will be to choose which treatments would be helpful in different areas. Just like professional land managers, you won’t have enough money to do every treatment on every area so you will have to pick the treatments and areas that will have the greatest impact on improving wildfire resilience. </a:t>
            </a:r>
          </a:p>
          <a:p>
            <a:endParaRPr lang="en-US" dirty="0">
              <a:cs typeface="Calibri"/>
            </a:endParaRPr>
          </a:p>
          <a:p>
            <a:r>
              <a:rPr lang="en-US" dirty="0">
                <a:cs typeface="Calibri"/>
              </a:rPr>
              <a:t>Show students this map of </a:t>
            </a:r>
            <a:r>
              <a:rPr lang="en-US" dirty="0" err="1">
                <a:cs typeface="Calibri"/>
              </a:rPr>
              <a:t>Emberville</a:t>
            </a:r>
            <a:r>
              <a:rPr lang="en-US" dirty="0">
                <a:cs typeface="Calibri"/>
              </a:rPr>
              <a:t>.</a:t>
            </a:r>
            <a:endParaRPr lang="en-US" dirty="0"/>
          </a:p>
          <a:p>
            <a:endParaRPr lang="en-US" dirty="0"/>
          </a:p>
          <a:p>
            <a:r>
              <a:rPr lang="en-US" dirty="0"/>
              <a:t>Open the map on this link </a:t>
            </a:r>
            <a:r>
              <a:rPr lang="en-US" u="sng" dirty="0">
                <a:hlinkClick r:id="rId3"/>
              </a:rPr>
              <a:t>https://caltopo.com/m/1V52S</a:t>
            </a:r>
            <a:r>
              <a:rPr lang="en-US" dirty="0"/>
              <a:t> and you will go to a map of your 140-acre parcel.</a:t>
            </a:r>
          </a:p>
          <a:p>
            <a:pPr marL="0" indent="0">
              <a:buFont typeface="Arial,Sans-Serif"/>
              <a:buNone/>
            </a:pPr>
            <a:endParaRPr lang="en-US" dirty="0"/>
          </a:p>
          <a:p>
            <a:pPr marL="0" indent="0">
              <a:buFont typeface="Arial,Sans-Serif"/>
              <a:buNone/>
            </a:pPr>
            <a:r>
              <a:rPr lang="en-US" dirty="0"/>
              <a:t>Explore each of the numbered polygons by clicking on them. Look at the acre size and read about their ecosystem composition on the handout.</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63270CCF-0522-4613-976E-EC9AF306A6E6}" type="slidenum">
              <a:rPr lang="en-US" smtClean="0"/>
              <a:t>9</a:t>
            </a:fld>
            <a:endParaRPr lang="en-US"/>
          </a:p>
        </p:txBody>
      </p:sp>
    </p:spTree>
    <p:extLst>
      <p:ext uri="{BB962C8B-B14F-4D97-AF65-F5344CB8AC3E}">
        <p14:creationId xmlns:p14="http://schemas.microsoft.com/office/powerpoint/2010/main" val="3412714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38550" y="3151188"/>
            <a:ext cx="6959600" cy="888876"/>
          </a:xfrm>
        </p:spPr>
        <p:txBody>
          <a:bodyPr/>
          <a:lstStyle>
            <a:lvl1pPr marL="0" indent="0" algn="l">
              <a:buNone/>
              <a:defRPr sz="2400">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a:extLst>
              <a:ext uri="{FF2B5EF4-FFF2-40B4-BE49-F238E27FC236}">
                <a16:creationId xmlns:a16="http://schemas.microsoft.com/office/drawing/2014/main" id="{05A09C56-4701-47B8-A7D1-9338BCEEFC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6050" y="5586046"/>
            <a:ext cx="1822450" cy="860950"/>
          </a:xfrm>
          <a:prstGeom prst="rect">
            <a:avLst/>
          </a:prstGeom>
        </p:spPr>
      </p:pic>
      <p:pic>
        <p:nvPicPr>
          <p:cNvPr id="16" name="Picture 15">
            <a:extLst>
              <a:ext uri="{FF2B5EF4-FFF2-40B4-BE49-F238E27FC236}">
                <a16:creationId xmlns:a16="http://schemas.microsoft.com/office/drawing/2014/main" id="{39E25AE1-116A-4B4A-A150-8FCA76FDD5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400" y="5668596"/>
            <a:ext cx="2488724" cy="758557"/>
          </a:xfrm>
          <a:prstGeom prst="rect">
            <a:avLst/>
          </a:prstGeom>
        </p:spPr>
      </p:pic>
      <p:pic>
        <p:nvPicPr>
          <p:cNvPr id="18" name="Picture 17">
            <a:extLst>
              <a:ext uri="{FF2B5EF4-FFF2-40B4-BE49-F238E27FC236}">
                <a16:creationId xmlns:a16="http://schemas.microsoft.com/office/drawing/2014/main" id="{9DF238F7-6412-46DF-9A14-9DB1718102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9137" y="938213"/>
            <a:ext cx="2588001" cy="3101851"/>
          </a:xfrm>
          <a:prstGeom prst="rect">
            <a:avLst/>
          </a:prstGeom>
        </p:spPr>
      </p:pic>
      <p:sp>
        <p:nvSpPr>
          <p:cNvPr id="4" name="Title 3">
            <a:extLst>
              <a:ext uri="{FF2B5EF4-FFF2-40B4-BE49-F238E27FC236}">
                <a16:creationId xmlns:a16="http://schemas.microsoft.com/office/drawing/2014/main" id="{A0BA2C51-AFAE-4F26-A928-F5538E56BEF4}"/>
              </a:ext>
            </a:extLst>
          </p:cNvPr>
          <p:cNvSpPr>
            <a:spLocks noGrp="1"/>
          </p:cNvSpPr>
          <p:nvPr>
            <p:ph type="title"/>
          </p:nvPr>
        </p:nvSpPr>
        <p:spPr>
          <a:xfrm>
            <a:off x="3638550" y="1682797"/>
            <a:ext cx="6959600" cy="1325563"/>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62742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58742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E4BC4-8A9B-4363-B1DC-AB5036A3AF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1D3858-D7B7-46F5-B88B-E1867BCAF567}"/>
              </a:ext>
            </a:extLst>
          </p:cNvPr>
          <p:cNvSpPr>
            <a:spLocks noGrp="1"/>
          </p:cNvSpPr>
          <p:nvPr>
            <p:ph type="dt" sz="half" idx="10"/>
          </p:nvPr>
        </p:nvSpPr>
        <p:spPr/>
        <p:txBody>
          <a:bodyPr/>
          <a:lstStyle/>
          <a:p>
            <a:fld id="{C764DE79-268F-4C1A-8933-263129D2AF90}" type="datetimeFigureOut">
              <a:rPr lang="en-US" smtClean="0"/>
              <a:t>4/24/2023</a:t>
            </a:fld>
            <a:endParaRPr lang="en-US"/>
          </a:p>
        </p:txBody>
      </p:sp>
      <p:sp>
        <p:nvSpPr>
          <p:cNvPr id="4" name="Footer Placeholder 3">
            <a:extLst>
              <a:ext uri="{FF2B5EF4-FFF2-40B4-BE49-F238E27FC236}">
                <a16:creationId xmlns:a16="http://schemas.microsoft.com/office/drawing/2014/main" id="{EF4E2D5E-F5F8-41B2-9FBF-031375EA66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AFB570-CF1C-4F4F-9978-67202ED94FA0}"/>
              </a:ext>
            </a:extLst>
          </p:cNvPr>
          <p:cNvSpPr>
            <a:spLocks noGrp="1"/>
          </p:cNvSpPr>
          <p:nvPr>
            <p:ph type="sldNum" sz="quarter" idx="12"/>
          </p:nvPr>
        </p:nvSpPr>
        <p:spPr/>
        <p:txBody>
          <a:bodyPr/>
          <a:lstStyle/>
          <a:p>
            <a:fld id="{48F63A3B-78C7-47BE-AE5E-E10140E04643}" type="slidenum">
              <a:rPr lang="en-US" smtClean="0"/>
              <a:t>‹#›</a:t>
            </a:fld>
            <a:endParaRPr lang="en-US"/>
          </a:p>
        </p:txBody>
      </p:sp>
      <p:sp>
        <p:nvSpPr>
          <p:cNvPr id="18" name="Text Placeholder 17">
            <a:extLst>
              <a:ext uri="{FF2B5EF4-FFF2-40B4-BE49-F238E27FC236}">
                <a16:creationId xmlns:a16="http://schemas.microsoft.com/office/drawing/2014/main" id="{61040997-03DF-4306-AFD2-D536AD4E258A}"/>
              </a:ext>
            </a:extLst>
          </p:cNvPr>
          <p:cNvSpPr>
            <a:spLocks noGrp="1"/>
          </p:cNvSpPr>
          <p:nvPr>
            <p:ph type="body" sz="quarter" idx="13"/>
          </p:nvPr>
        </p:nvSpPr>
        <p:spPr>
          <a:xfrm>
            <a:off x="1319720" y="5360986"/>
            <a:ext cx="2154237" cy="778557"/>
          </a:xfrm>
        </p:spPr>
        <p:txBody>
          <a:bodyPr>
            <a:normAutofit/>
          </a:bodyPr>
          <a:lstStyle>
            <a:lvl1pPr marL="0" indent="0">
              <a:lnSpc>
                <a:spcPct val="100000"/>
              </a:lnSpc>
              <a:buNone/>
              <a:defRPr sz="1400" b="1"/>
            </a:lvl1pPr>
          </a:lstStyle>
          <a:p>
            <a:pPr lvl="0"/>
            <a:r>
              <a:rPr lang="en-US"/>
              <a:t>Edit Master text styles</a:t>
            </a:r>
          </a:p>
        </p:txBody>
      </p:sp>
      <p:sp>
        <p:nvSpPr>
          <p:cNvPr id="19" name="Text Placeholder 17">
            <a:extLst>
              <a:ext uri="{FF2B5EF4-FFF2-40B4-BE49-F238E27FC236}">
                <a16:creationId xmlns:a16="http://schemas.microsoft.com/office/drawing/2014/main" id="{08E5307E-7963-4726-83BF-DAFD65E44036}"/>
              </a:ext>
            </a:extLst>
          </p:cNvPr>
          <p:cNvSpPr>
            <a:spLocks noGrp="1"/>
          </p:cNvSpPr>
          <p:nvPr>
            <p:ph type="body" sz="quarter" idx="14"/>
          </p:nvPr>
        </p:nvSpPr>
        <p:spPr>
          <a:xfrm>
            <a:off x="3659441" y="5360985"/>
            <a:ext cx="2154237" cy="778557"/>
          </a:xfrm>
        </p:spPr>
        <p:txBody>
          <a:bodyPr>
            <a:normAutofit/>
          </a:bodyPr>
          <a:lstStyle>
            <a:lvl1pPr marL="0" indent="0">
              <a:lnSpc>
                <a:spcPct val="100000"/>
              </a:lnSpc>
              <a:buNone/>
              <a:defRPr sz="1400" b="1"/>
            </a:lvl1pPr>
          </a:lstStyle>
          <a:p>
            <a:pPr lvl="0"/>
            <a:r>
              <a:rPr lang="en-US"/>
              <a:t>Edit Master text styles</a:t>
            </a:r>
          </a:p>
        </p:txBody>
      </p:sp>
      <p:sp>
        <p:nvSpPr>
          <p:cNvPr id="20" name="Text Placeholder 17">
            <a:extLst>
              <a:ext uri="{FF2B5EF4-FFF2-40B4-BE49-F238E27FC236}">
                <a16:creationId xmlns:a16="http://schemas.microsoft.com/office/drawing/2014/main" id="{C4CE3136-3CD1-40AB-A403-45429B0588DA}"/>
              </a:ext>
            </a:extLst>
          </p:cNvPr>
          <p:cNvSpPr>
            <a:spLocks noGrp="1"/>
          </p:cNvSpPr>
          <p:nvPr>
            <p:ph type="body" sz="quarter" idx="15"/>
          </p:nvPr>
        </p:nvSpPr>
        <p:spPr>
          <a:xfrm>
            <a:off x="5999162" y="5360986"/>
            <a:ext cx="2154238" cy="778556"/>
          </a:xfrm>
        </p:spPr>
        <p:txBody>
          <a:bodyPr>
            <a:normAutofit/>
          </a:bodyPr>
          <a:lstStyle>
            <a:lvl1pPr marL="0" indent="0">
              <a:lnSpc>
                <a:spcPct val="100000"/>
              </a:lnSpc>
              <a:buNone/>
              <a:defRPr sz="1400" b="1"/>
            </a:lvl1pPr>
          </a:lstStyle>
          <a:p>
            <a:pPr lvl="0"/>
            <a:r>
              <a:rPr lang="en-US"/>
              <a:t>Edit Master text styles</a:t>
            </a:r>
          </a:p>
        </p:txBody>
      </p:sp>
      <p:sp>
        <p:nvSpPr>
          <p:cNvPr id="21" name="Text Placeholder 17">
            <a:extLst>
              <a:ext uri="{FF2B5EF4-FFF2-40B4-BE49-F238E27FC236}">
                <a16:creationId xmlns:a16="http://schemas.microsoft.com/office/drawing/2014/main" id="{673D7397-E09A-4883-8F08-9FA5E8BF49AE}"/>
              </a:ext>
            </a:extLst>
          </p:cNvPr>
          <p:cNvSpPr>
            <a:spLocks noGrp="1"/>
          </p:cNvSpPr>
          <p:nvPr>
            <p:ph type="body" sz="quarter" idx="16"/>
          </p:nvPr>
        </p:nvSpPr>
        <p:spPr>
          <a:xfrm>
            <a:off x="8338882" y="5360985"/>
            <a:ext cx="2154237" cy="778556"/>
          </a:xfrm>
        </p:spPr>
        <p:txBody>
          <a:bodyPr>
            <a:normAutofit/>
          </a:bodyPr>
          <a:lstStyle>
            <a:lvl1pPr marL="0" indent="0">
              <a:lnSpc>
                <a:spcPct val="100000"/>
              </a:lnSpc>
              <a:buNone/>
              <a:defRPr sz="1400" b="1"/>
            </a:lvl1pPr>
          </a:lstStyle>
          <a:p>
            <a:pPr lvl="0"/>
            <a:r>
              <a:rPr lang="en-US"/>
              <a:t>Edit Master text styles</a:t>
            </a:r>
          </a:p>
        </p:txBody>
      </p:sp>
      <p:sp>
        <p:nvSpPr>
          <p:cNvPr id="29" name="Picture Placeholder 28">
            <a:extLst>
              <a:ext uri="{FF2B5EF4-FFF2-40B4-BE49-F238E27FC236}">
                <a16:creationId xmlns:a16="http://schemas.microsoft.com/office/drawing/2014/main" id="{C590D841-D221-4903-AD3A-C0EC3707FD41}"/>
              </a:ext>
            </a:extLst>
          </p:cNvPr>
          <p:cNvSpPr>
            <a:spLocks noGrp="1"/>
          </p:cNvSpPr>
          <p:nvPr>
            <p:ph type="pic" sz="quarter" idx="17"/>
          </p:nvPr>
        </p:nvSpPr>
        <p:spPr>
          <a:xfrm>
            <a:off x="1319720" y="1946564"/>
            <a:ext cx="2154237" cy="3284249"/>
          </a:xfrm>
        </p:spPr>
        <p:txBody>
          <a:bodyPr/>
          <a:lstStyle/>
          <a:p>
            <a:r>
              <a:rPr lang="en-US"/>
              <a:t>Click icon to add picture</a:t>
            </a:r>
          </a:p>
        </p:txBody>
      </p:sp>
      <p:sp>
        <p:nvSpPr>
          <p:cNvPr id="30" name="Picture Placeholder 28">
            <a:extLst>
              <a:ext uri="{FF2B5EF4-FFF2-40B4-BE49-F238E27FC236}">
                <a16:creationId xmlns:a16="http://schemas.microsoft.com/office/drawing/2014/main" id="{37C9FBF7-8B46-4B71-B002-89F8E9FDADAA}"/>
              </a:ext>
            </a:extLst>
          </p:cNvPr>
          <p:cNvSpPr>
            <a:spLocks noGrp="1"/>
          </p:cNvSpPr>
          <p:nvPr>
            <p:ph type="pic" sz="quarter" idx="18"/>
          </p:nvPr>
        </p:nvSpPr>
        <p:spPr>
          <a:xfrm>
            <a:off x="3659440" y="1946560"/>
            <a:ext cx="2154237" cy="3284249"/>
          </a:xfrm>
        </p:spPr>
        <p:txBody>
          <a:bodyPr/>
          <a:lstStyle/>
          <a:p>
            <a:r>
              <a:rPr lang="en-US"/>
              <a:t>Click icon to add picture</a:t>
            </a:r>
          </a:p>
        </p:txBody>
      </p:sp>
      <p:sp>
        <p:nvSpPr>
          <p:cNvPr id="31" name="Picture Placeholder 28">
            <a:extLst>
              <a:ext uri="{FF2B5EF4-FFF2-40B4-BE49-F238E27FC236}">
                <a16:creationId xmlns:a16="http://schemas.microsoft.com/office/drawing/2014/main" id="{13CF2099-2CE5-42CA-B476-BC6720BCF92E}"/>
              </a:ext>
            </a:extLst>
          </p:cNvPr>
          <p:cNvSpPr>
            <a:spLocks noGrp="1"/>
          </p:cNvSpPr>
          <p:nvPr>
            <p:ph type="pic" sz="quarter" idx="19"/>
          </p:nvPr>
        </p:nvSpPr>
        <p:spPr>
          <a:xfrm>
            <a:off x="5999163" y="1946560"/>
            <a:ext cx="2154237" cy="3284249"/>
          </a:xfrm>
        </p:spPr>
        <p:txBody>
          <a:bodyPr/>
          <a:lstStyle/>
          <a:p>
            <a:r>
              <a:rPr lang="en-US"/>
              <a:t>Click icon to add picture</a:t>
            </a:r>
          </a:p>
        </p:txBody>
      </p:sp>
      <p:sp>
        <p:nvSpPr>
          <p:cNvPr id="32" name="Picture Placeholder 28">
            <a:extLst>
              <a:ext uri="{FF2B5EF4-FFF2-40B4-BE49-F238E27FC236}">
                <a16:creationId xmlns:a16="http://schemas.microsoft.com/office/drawing/2014/main" id="{6FCB4F73-893C-493F-90DB-E69AB15A1E88}"/>
              </a:ext>
            </a:extLst>
          </p:cNvPr>
          <p:cNvSpPr>
            <a:spLocks noGrp="1"/>
          </p:cNvSpPr>
          <p:nvPr>
            <p:ph type="pic" sz="quarter" idx="20"/>
          </p:nvPr>
        </p:nvSpPr>
        <p:spPr>
          <a:xfrm>
            <a:off x="8338882" y="1946559"/>
            <a:ext cx="2154237" cy="3284249"/>
          </a:xfrm>
        </p:spPr>
        <p:txBody>
          <a:bodyPr/>
          <a:lstStyle/>
          <a:p>
            <a:r>
              <a:rPr lang="en-US"/>
              <a:t>Click icon to add picture</a:t>
            </a:r>
          </a:p>
        </p:txBody>
      </p:sp>
    </p:spTree>
    <p:extLst>
      <p:ext uri="{BB962C8B-B14F-4D97-AF65-F5344CB8AC3E}">
        <p14:creationId xmlns:p14="http://schemas.microsoft.com/office/powerpoint/2010/main" val="3374129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514012" cy="3510000"/>
          </a:xfrm>
        </p:spPr>
        <p:txBody>
          <a:bodyPr rIns="6400800" bIns="2286000" anchor="b"/>
          <a:lstStyle>
            <a:lvl1pPr algn="l">
              <a:defRPr sz="3200"/>
            </a:lvl1pPr>
          </a:lstStyle>
          <a:p>
            <a:r>
              <a:rPr lang="en-US"/>
              <a:t>Click to edit Master title style</a:t>
            </a:r>
          </a:p>
        </p:txBody>
      </p:sp>
      <p:sp>
        <p:nvSpPr>
          <p:cNvPr id="3" name="Content Placeholder 2"/>
          <p:cNvSpPr>
            <a:spLocks noGrp="1"/>
          </p:cNvSpPr>
          <p:nvPr>
            <p:ph idx="1"/>
          </p:nvPr>
        </p:nvSpPr>
        <p:spPr>
          <a:xfrm>
            <a:off x="5594318" y="1276712"/>
            <a:ext cx="5118163" cy="4304575"/>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2400" y="2292350"/>
            <a:ext cx="3749625" cy="1430564"/>
          </a:xfrm>
        </p:spPr>
        <p:txBody>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26365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408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47770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2260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3952800"/>
          </a:xfrm>
        </p:spPr>
        <p:txBody>
          <a:bodyPr lIns="914400" rIns="914400" bIns="182880" anchor="b"/>
          <a:lstStyle>
            <a:lvl1pPr algn="l">
              <a:defRPr sz="6000"/>
            </a:lvl1pPr>
          </a:lstStyle>
          <a:p>
            <a:r>
              <a:rPr lang="en-US"/>
              <a:t>Click to edit Master title style</a:t>
            </a:r>
          </a:p>
        </p:txBody>
      </p:sp>
      <p:sp>
        <p:nvSpPr>
          <p:cNvPr id="3" name="Text Placeholder 2"/>
          <p:cNvSpPr>
            <a:spLocks noGrp="1"/>
          </p:cNvSpPr>
          <p:nvPr>
            <p:ph type="body" idx="1"/>
          </p:nvPr>
        </p:nvSpPr>
        <p:spPr>
          <a:xfrm>
            <a:off x="838200" y="4404482"/>
            <a:ext cx="8758550" cy="1500187"/>
          </a:xfrm>
        </p:spPr>
        <p:txBody>
          <a:bodyPr/>
          <a:lstStyle>
            <a:lvl1pPr marL="0" indent="0">
              <a:buNone/>
              <a:defRPr sz="3200">
                <a:solidFill>
                  <a:srgbClr val="3C43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5061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C764DE79-268F-4C1A-8933-263129D2AF90}" type="datetimeFigureOut">
              <a:rPr lang="en-US" dirty="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7200" y="6331425"/>
            <a:ext cx="2743200" cy="365125"/>
          </a:xfrm>
        </p:spPr>
        <p:txBody>
          <a:bodyPr/>
          <a:lstStyle/>
          <a:p>
            <a:fld id="{48F63A3B-78C7-47BE-AE5E-E10140E04643}" type="slidenum">
              <a:rPr lang="en-US" dirty="0"/>
              <a:t>‹#›</a:t>
            </a:fld>
            <a:endParaRPr lang="en-US"/>
          </a:p>
        </p:txBody>
      </p:sp>
      <p:sp>
        <p:nvSpPr>
          <p:cNvPr id="7" name="Text Placeholder 2">
            <a:extLst>
              <a:ext uri="{FF2B5EF4-FFF2-40B4-BE49-F238E27FC236}">
                <a16:creationId xmlns:a16="http://schemas.microsoft.com/office/drawing/2014/main" id="{72210D6A-BC18-4C70-9034-BB9281EB5EFA}"/>
              </a:ext>
            </a:extLst>
          </p:cNvPr>
          <p:cNvSpPr>
            <a:spLocks noGrp="1"/>
          </p:cNvSpPr>
          <p:nvPr>
            <p:ph idx="1"/>
          </p:nvPr>
        </p:nvSpPr>
        <p:spPr>
          <a:xfrm>
            <a:off x="838200" y="2095499"/>
            <a:ext cx="10515600" cy="4081463"/>
          </a:xfrm>
          <a:prstGeom prst="rect">
            <a:avLst/>
          </a:prstGeom>
        </p:spPr>
        <p:txBody>
          <a:bodyPr vert="horz" lIns="91440" tIns="45720" rIns="91440" bIns="0" rtlCol="0">
            <a:normAutofit/>
          </a:bodyPr>
          <a:lstStyle>
            <a:lvl1pPr>
              <a:defRPr kern="1200" spc="100" baseline="0"/>
            </a:lvl1pPr>
            <a:lvl2pPr>
              <a:defRPr kern="1200" spc="100" baseline="0"/>
            </a:lvl2pPr>
            <a:lvl3pPr>
              <a:defRPr kern="1200" spc="100" baseline="0"/>
            </a:lvl3pPr>
            <a:lvl4pPr>
              <a:defRPr kern="1200" spc="100" baseline="0"/>
            </a:lvl4pPr>
            <a:lvl5pPr>
              <a:defRPr kern="1200" spc="1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039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93899"/>
            <a:ext cx="5181600" cy="4183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93899"/>
            <a:ext cx="5181600" cy="4183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38289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628900"/>
            <a:ext cx="10515600" cy="3548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
        <p:nvSpPr>
          <p:cNvPr id="8" name="Text Placeholder 2">
            <a:extLst>
              <a:ext uri="{FF2B5EF4-FFF2-40B4-BE49-F238E27FC236}">
                <a16:creationId xmlns:a16="http://schemas.microsoft.com/office/drawing/2014/main" id="{AF5DA0D2-ED4A-4A8B-859B-0B7C9B478E21}"/>
              </a:ext>
            </a:extLst>
          </p:cNvPr>
          <p:cNvSpPr>
            <a:spLocks noGrp="1"/>
          </p:cNvSpPr>
          <p:nvPr>
            <p:ph type="body" idx="13"/>
          </p:nvPr>
        </p:nvSpPr>
        <p:spPr>
          <a:xfrm>
            <a:off x="839788" y="1870076"/>
            <a:ext cx="10514012" cy="579436"/>
          </a:xfrm>
        </p:spPr>
        <p:txBody>
          <a:bodyPr anchor="b"/>
          <a:lstStyle>
            <a:lvl1pPr marL="0" indent="0">
              <a:buNone/>
              <a:defRPr sz="44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428951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73250"/>
            <a:ext cx="10515600" cy="4303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8678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857375"/>
            <a:ext cx="5157787" cy="647699"/>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671761"/>
            <a:ext cx="5157787" cy="3517902"/>
          </a:xfrm>
        </p:spPr>
        <p:txBody>
          <a:bodyPr>
            <a:normAutofit/>
          </a:bodyPr>
          <a:lstStyle>
            <a:lvl1pPr marL="0" indent="0">
              <a:buNone/>
              <a:defRPr sz="1800"/>
            </a:lvl1pPr>
          </a:lstStyle>
          <a:p>
            <a:pPr lvl="0"/>
            <a:r>
              <a:rPr lang="en-US"/>
              <a:t>Edit Master text styles</a:t>
            </a:r>
          </a:p>
        </p:txBody>
      </p:sp>
      <p:sp>
        <p:nvSpPr>
          <p:cNvPr id="5" name="Text Placeholder 4"/>
          <p:cNvSpPr>
            <a:spLocks noGrp="1"/>
          </p:cNvSpPr>
          <p:nvPr>
            <p:ph type="body" sz="quarter" idx="3"/>
          </p:nvPr>
        </p:nvSpPr>
        <p:spPr>
          <a:xfrm>
            <a:off x="6172200" y="1857375"/>
            <a:ext cx="5183188" cy="647700"/>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3517901"/>
          </a:xfrm>
        </p:spPr>
        <p:txBody>
          <a:bodyPr>
            <a:normAutofit/>
          </a:bodyPr>
          <a:lstStyle>
            <a:lvl1pPr marL="0" indent="0">
              <a:buNone/>
              <a:defRPr sz="1800"/>
            </a:lvl1pPr>
          </a:lstStyle>
          <a:p>
            <a:pPr lvl="0"/>
            <a:r>
              <a:rPr lang="en-US"/>
              <a:t>Edit Master text styles</a:t>
            </a:r>
          </a:p>
        </p:txBody>
      </p:sp>
      <p:sp>
        <p:nvSpPr>
          <p:cNvPr id="7" name="Date Placeholder 6"/>
          <p:cNvSpPr>
            <a:spLocks noGrp="1"/>
          </p:cNvSpPr>
          <p:nvPr>
            <p:ph type="dt" sz="half" idx="10"/>
          </p:nvPr>
        </p:nvSpPr>
        <p:spPr/>
        <p:txBody>
          <a:bodyPr/>
          <a:lstStyle/>
          <a:p>
            <a:fld id="{C764DE79-268F-4C1A-8933-263129D2AF90}" type="datetimeFigureOut">
              <a:rPr lang="en-US" dirty="0"/>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1742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Lis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857375"/>
            <a:ext cx="5157787" cy="647699"/>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C764DE79-268F-4C1A-8933-263129D2AF90}" type="datetimeFigureOut">
              <a:rPr lang="en-US" dirty="0"/>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
        <p:nvSpPr>
          <p:cNvPr id="11" name="Text Placeholder 2">
            <a:extLst>
              <a:ext uri="{FF2B5EF4-FFF2-40B4-BE49-F238E27FC236}">
                <a16:creationId xmlns:a16="http://schemas.microsoft.com/office/drawing/2014/main" id="{6CEE334B-434A-4656-AF44-613FA171093B}"/>
              </a:ext>
            </a:extLst>
          </p:cNvPr>
          <p:cNvSpPr>
            <a:spLocks noGrp="1"/>
          </p:cNvSpPr>
          <p:nvPr>
            <p:ph type="body" idx="14"/>
          </p:nvPr>
        </p:nvSpPr>
        <p:spPr>
          <a:xfrm>
            <a:off x="6172199" y="1857375"/>
            <a:ext cx="5157787" cy="647699"/>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7072200C-46B1-4F6B-871B-1E8FD07188D7}"/>
              </a:ext>
            </a:extLst>
          </p:cNvPr>
          <p:cNvSpPr>
            <a:spLocks noGrp="1"/>
          </p:cNvSpPr>
          <p:nvPr>
            <p:ph sz="half" idx="15"/>
          </p:nvPr>
        </p:nvSpPr>
        <p:spPr>
          <a:xfrm>
            <a:off x="838200" y="2628900"/>
            <a:ext cx="5157787" cy="3548062"/>
          </a:xfrm>
        </p:spPr>
        <p:txBody>
          <a:bodyPr/>
          <a:lstStyle>
            <a:lvl1pPr>
              <a:defRPr sz="2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F220A770-F495-49B9-830E-692312F97350}"/>
              </a:ext>
            </a:extLst>
          </p:cNvPr>
          <p:cNvSpPr>
            <a:spLocks noGrp="1"/>
          </p:cNvSpPr>
          <p:nvPr>
            <p:ph sz="half" idx="16"/>
          </p:nvPr>
        </p:nvSpPr>
        <p:spPr>
          <a:xfrm>
            <a:off x="6150428" y="2656681"/>
            <a:ext cx="5157787" cy="3548062"/>
          </a:xfrm>
        </p:spPr>
        <p:txBody>
          <a:bodyPr/>
          <a:lstStyle>
            <a:lvl1pPr>
              <a:defRPr sz="2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582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939801"/>
            <a:ext cx="10515600" cy="3124200"/>
          </a:xfrm>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
        <p:nvSpPr>
          <p:cNvPr id="6" name="Text Placeholder 2">
            <a:extLst>
              <a:ext uri="{FF2B5EF4-FFF2-40B4-BE49-F238E27FC236}">
                <a16:creationId xmlns:a16="http://schemas.microsoft.com/office/drawing/2014/main" id="{1A7477D9-60C9-4F11-89C8-444E19631EF7}"/>
              </a:ext>
            </a:extLst>
          </p:cNvPr>
          <p:cNvSpPr>
            <a:spLocks noGrp="1"/>
          </p:cNvSpPr>
          <p:nvPr>
            <p:ph type="body" idx="1"/>
          </p:nvPr>
        </p:nvSpPr>
        <p:spPr>
          <a:xfrm>
            <a:off x="838200" y="4324350"/>
            <a:ext cx="8758550" cy="1580319"/>
          </a:xfrm>
        </p:spPr>
        <p:txBody>
          <a:bodyPr/>
          <a:lstStyle>
            <a:lvl1pPr marL="0" indent="0">
              <a:buNone/>
              <a:defRPr sz="3200">
                <a:solidFill>
                  <a:srgbClr val="3C43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99805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25000"/>
            <a:lum/>
          </a:blip>
          <a:srcRect/>
          <a:stretch>
            <a:fillRect l="2000" t="5000" r="-3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solidFill>
            <a:srgbClr val="CC4E27"/>
          </a:solidFill>
        </p:spPr>
        <p:txBody>
          <a:bodyPr vert="horz" lIns="182880" tIns="45720" rIns="18288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095499"/>
            <a:ext cx="10515600" cy="4081463"/>
          </a:xfrm>
          <a:prstGeom prst="rect">
            <a:avLst/>
          </a:prstGeom>
        </p:spPr>
        <p:txBody>
          <a:bodyPr vert="horz" lIns="91440" tIns="45720" rIns="9144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655341080"/>
      </p:ext>
    </p:extLst>
  </p:cSld>
  <p:clrMap bg1="lt1" tx1="dk1" bg2="lt2" tx2="dk2" accent1="accent1" accent2="accent2" accent3="accent3" accent4="accent4" accent5="accent5" accent6="accent6" hlink="hlink" folHlink="folHlink"/>
  <p:sldLayoutIdLst>
    <p:sldLayoutId id="2147483709" r:id="rId1"/>
    <p:sldLayoutId id="2147483711" r:id="rId2"/>
    <p:sldLayoutId id="2147483710" r:id="rId3"/>
    <p:sldLayoutId id="2147483712" r:id="rId4"/>
    <p:sldLayoutId id="2147483721" r:id="rId5"/>
    <p:sldLayoutId id="2147483722" r:id="rId6"/>
    <p:sldLayoutId id="2147483713" r:id="rId7"/>
    <p:sldLayoutId id="2147483724" r:id="rId8"/>
    <p:sldLayoutId id="2147483714" r:id="rId9"/>
    <p:sldLayoutId id="2147483715" r:id="rId10"/>
    <p:sldLayoutId id="2147483723" r:id="rId11"/>
    <p:sldLayoutId id="2147483716" r:id="rId12"/>
    <p:sldLayoutId id="2147483717" r:id="rId13"/>
    <p:sldLayoutId id="2147483718" r:id="rId14"/>
    <p:sldLayoutId id="2147483719" r:id="rId15"/>
  </p:sldLayoutIdLst>
  <p:txStyles>
    <p:titleStyle>
      <a:lvl1pPr algn="ctr" defTabSz="914400" rtl="0" eaLnBrk="1" latinLnBrk="0" hangingPunct="1">
        <a:lnSpc>
          <a:spcPct val="90000"/>
        </a:lnSpc>
        <a:spcBef>
          <a:spcPct val="0"/>
        </a:spcBef>
        <a:buNone/>
        <a:defRPr sz="4400" b="1" kern="1200">
          <a:solidFill>
            <a:schemeClr val="bg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rgbClr val="3C4349"/>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rgbClr val="3C4349"/>
          </a:solidFill>
          <a:latin typeface="Myriad Pro" panose="020B0503030403020204" pitchFamily="34" charset="0"/>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rgbClr val="3C4349"/>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rgbClr val="3C4349"/>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C434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60265-52D0-4512-B05F-236A998AEF29}"/>
              </a:ext>
            </a:extLst>
          </p:cNvPr>
          <p:cNvSpPr>
            <a:spLocks noGrp="1"/>
          </p:cNvSpPr>
          <p:nvPr>
            <p:ph type="ctrTitle"/>
          </p:nvPr>
        </p:nvSpPr>
        <p:spPr>
          <a:xfrm>
            <a:off x="3638550" y="1536701"/>
            <a:ext cx="6959600" cy="1530350"/>
          </a:xfrm>
          <a:solidFill>
            <a:srgbClr val="B9421D"/>
          </a:solidFill>
        </p:spPr>
        <p:txBody>
          <a:bodyPr>
            <a:normAutofit/>
          </a:bodyPr>
          <a:lstStyle/>
          <a:p>
            <a:r>
              <a:rPr lang="en-US" dirty="0">
                <a:latin typeface="Arial" panose="020B0604020202020204" pitchFamily="34" charset="0"/>
                <a:ea typeface="+mj-lt"/>
                <a:cs typeface="Arial" panose="020B0604020202020204" pitchFamily="34" charset="0"/>
              </a:rPr>
              <a:t>Wildfire in Nevada Ecosystems</a:t>
            </a:r>
            <a:endParaRPr lang="en-US" dirty="0"/>
          </a:p>
        </p:txBody>
      </p:sp>
      <p:sp>
        <p:nvSpPr>
          <p:cNvPr id="3" name="Subtitle 2">
            <a:extLst>
              <a:ext uri="{FF2B5EF4-FFF2-40B4-BE49-F238E27FC236}">
                <a16:creationId xmlns:a16="http://schemas.microsoft.com/office/drawing/2014/main" id="{F5B97D89-570C-47F2-8359-CAE7A6F35522}"/>
              </a:ext>
            </a:extLst>
          </p:cNvPr>
          <p:cNvSpPr>
            <a:spLocks noGrp="1"/>
          </p:cNvSpPr>
          <p:nvPr>
            <p:ph type="subTitle" idx="1"/>
          </p:nvPr>
        </p:nvSpPr>
        <p:spPr>
          <a:xfrm>
            <a:off x="3638550" y="3151187"/>
            <a:ext cx="6959600" cy="1296121"/>
          </a:xfrm>
        </p:spPr>
        <p:txBody>
          <a:bodyPr/>
          <a:lstStyle/>
          <a:p>
            <a:r>
              <a:rPr lang="en-US" dirty="0">
                <a:ea typeface="+mn-lt"/>
                <a:cs typeface="+mn-lt"/>
              </a:rPr>
              <a:t>High School Biology Fire Unit</a:t>
            </a:r>
          </a:p>
          <a:p>
            <a:r>
              <a:rPr lang="en-US" dirty="0">
                <a:ea typeface="+mn-lt"/>
                <a:cs typeface="+mn-lt"/>
              </a:rPr>
              <a:t>Lesson 5: Design a Land Management Plan</a:t>
            </a:r>
          </a:p>
          <a:p>
            <a:endParaRPr lang="en-US" dirty="0"/>
          </a:p>
        </p:txBody>
      </p:sp>
    </p:spTree>
    <p:extLst>
      <p:ext uri="{BB962C8B-B14F-4D97-AF65-F5344CB8AC3E}">
        <p14:creationId xmlns:p14="http://schemas.microsoft.com/office/powerpoint/2010/main" val="3705708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6E23E-586D-264B-A873-CB15AF306318}"/>
              </a:ext>
            </a:extLst>
          </p:cNvPr>
          <p:cNvSpPr>
            <a:spLocks noGrp="1"/>
          </p:cNvSpPr>
          <p:nvPr>
            <p:ph type="title"/>
          </p:nvPr>
        </p:nvSpPr>
        <p:spPr>
          <a:solidFill>
            <a:srgbClr val="B9421D"/>
          </a:solidFill>
        </p:spPr>
        <p:txBody>
          <a:bodyPr/>
          <a:lstStyle/>
          <a:p>
            <a:r>
              <a:rPr lang="en-US" dirty="0"/>
              <a:t>Area of management</a:t>
            </a:r>
          </a:p>
        </p:txBody>
      </p:sp>
      <p:graphicFrame>
        <p:nvGraphicFramePr>
          <p:cNvPr id="5" name="Table 4">
            <a:extLst>
              <a:ext uri="{FF2B5EF4-FFF2-40B4-BE49-F238E27FC236}">
                <a16:creationId xmlns:a16="http://schemas.microsoft.com/office/drawing/2014/main" id="{B9B656DE-AD62-2F49-8A57-934C2D15B6A1}"/>
              </a:ext>
            </a:extLst>
          </p:cNvPr>
          <p:cNvGraphicFramePr>
            <a:graphicFrameLocks noGrp="1"/>
          </p:cNvGraphicFramePr>
          <p:nvPr>
            <p:extLst>
              <p:ext uri="{D42A27DB-BD31-4B8C-83A1-F6EECF244321}">
                <p14:modId xmlns:p14="http://schemas.microsoft.com/office/powerpoint/2010/main" val="3950091301"/>
              </p:ext>
            </p:extLst>
          </p:nvPr>
        </p:nvGraphicFramePr>
        <p:xfrm>
          <a:off x="838200" y="2286772"/>
          <a:ext cx="10515600" cy="3650464"/>
        </p:xfrm>
        <a:graphic>
          <a:graphicData uri="http://schemas.openxmlformats.org/drawingml/2006/table">
            <a:tbl>
              <a:tblPr firstRow="1" firstCol="1" bandRow="1">
                <a:tableStyleId>{5C22544A-7EE6-4342-B048-85BDC9FD1C3A}</a:tableStyleId>
              </a:tblPr>
              <a:tblGrid>
                <a:gridCol w="1447800">
                  <a:extLst>
                    <a:ext uri="{9D8B030D-6E8A-4147-A177-3AD203B41FA5}">
                      <a16:colId xmlns:a16="http://schemas.microsoft.com/office/drawing/2014/main" val="2029366809"/>
                    </a:ext>
                  </a:extLst>
                </a:gridCol>
                <a:gridCol w="1438691">
                  <a:extLst>
                    <a:ext uri="{9D8B030D-6E8A-4147-A177-3AD203B41FA5}">
                      <a16:colId xmlns:a16="http://schemas.microsoft.com/office/drawing/2014/main" val="2179168843"/>
                    </a:ext>
                  </a:extLst>
                </a:gridCol>
                <a:gridCol w="1139406">
                  <a:extLst>
                    <a:ext uri="{9D8B030D-6E8A-4147-A177-3AD203B41FA5}">
                      <a16:colId xmlns:a16="http://schemas.microsoft.com/office/drawing/2014/main" val="1850617822"/>
                    </a:ext>
                  </a:extLst>
                </a:gridCol>
                <a:gridCol w="1155681">
                  <a:extLst>
                    <a:ext uri="{9D8B030D-6E8A-4147-A177-3AD203B41FA5}">
                      <a16:colId xmlns:a16="http://schemas.microsoft.com/office/drawing/2014/main" val="2881208767"/>
                    </a:ext>
                  </a:extLst>
                </a:gridCol>
                <a:gridCol w="1226036">
                  <a:extLst>
                    <a:ext uri="{9D8B030D-6E8A-4147-A177-3AD203B41FA5}">
                      <a16:colId xmlns:a16="http://schemas.microsoft.com/office/drawing/2014/main" val="3112524689"/>
                    </a:ext>
                  </a:extLst>
                </a:gridCol>
                <a:gridCol w="1345763">
                  <a:extLst>
                    <a:ext uri="{9D8B030D-6E8A-4147-A177-3AD203B41FA5}">
                      <a16:colId xmlns:a16="http://schemas.microsoft.com/office/drawing/2014/main" val="1682667169"/>
                    </a:ext>
                  </a:extLst>
                </a:gridCol>
                <a:gridCol w="1432395">
                  <a:extLst>
                    <a:ext uri="{9D8B030D-6E8A-4147-A177-3AD203B41FA5}">
                      <a16:colId xmlns:a16="http://schemas.microsoft.com/office/drawing/2014/main" val="1730625823"/>
                    </a:ext>
                  </a:extLst>
                </a:gridCol>
                <a:gridCol w="1329828">
                  <a:extLst>
                    <a:ext uri="{9D8B030D-6E8A-4147-A177-3AD203B41FA5}">
                      <a16:colId xmlns:a16="http://schemas.microsoft.com/office/drawing/2014/main" val="590433825"/>
                    </a:ext>
                  </a:extLst>
                </a:gridCol>
              </a:tblGrid>
              <a:tr h="1077800">
                <a:tc>
                  <a:txBody>
                    <a:bodyPr/>
                    <a:lstStyle/>
                    <a:p>
                      <a:pPr marL="0" marR="0" algn="ctr">
                        <a:spcBef>
                          <a:spcPts val="0"/>
                        </a:spcBef>
                        <a:spcAft>
                          <a:spcPts val="0"/>
                        </a:spcAft>
                      </a:pPr>
                      <a:r>
                        <a:rPr lang="en-US"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Type of plant</a:t>
                      </a: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B9421D"/>
                    </a:solidFill>
                  </a:tcPr>
                </a:tc>
                <a:tc>
                  <a:txBody>
                    <a:bodyPr/>
                    <a:lstStyle/>
                    <a:p>
                      <a:pPr marL="0" marR="0" algn="ctr">
                        <a:spcBef>
                          <a:spcPts val="0"/>
                        </a:spcBef>
                        <a:spcAft>
                          <a:spcPts val="0"/>
                        </a:spcAft>
                      </a:pPr>
                      <a:r>
                        <a:rPr lang="en-US" sz="2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Road</a:t>
                      </a:r>
                      <a:endPar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B9421D"/>
                    </a:solidFill>
                  </a:tcPr>
                </a:tc>
                <a:tc>
                  <a:txBody>
                    <a:bodyPr/>
                    <a:lstStyle/>
                    <a:p>
                      <a:pPr marL="0" marR="0" algn="ctr">
                        <a:spcBef>
                          <a:spcPts val="0"/>
                        </a:spcBef>
                        <a:spcAft>
                          <a:spcPts val="0"/>
                        </a:spcAft>
                      </a:pPr>
                      <a:r>
                        <a:rPr lang="en-US" sz="2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Meadow</a:t>
                      </a:r>
                      <a:endPar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B9421D"/>
                    </a:solidFill>
                  </a:tcPr>
                </a:tc>
                <a:tc>
                  <a:txBody>
                    <a:bodyPr/>
                    <a:lstStyle/>
                    <a:p>
                      <a:pPr marL="0" marR="0" algn="ctr">
                        <a:spcBef>
                          <a:spcPts val="0"/>
                        </a:spcBef>
                        <a:spcAft>
                          <a:spcPts val="0"/>
                        </a:spcAft>
                      </a:pPr>
                      <a:r>
                        <a:rPr lang="en-US" sz="2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Mixed shrub</a:t>
                      </a:r>
                      <a:endPar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B9421D"/>
                    </a:solidFill>
                  </a:tcPr>
                </a:tc>
                <a:tc>
                  <a:txBody>
                    <a:bodyPr/>
                    <a:lstStyle/>
                    <a:p>
                      <a:pPr marL="0" marR="0" algn="ctr">
                        <a:spcBef>
                          <a:spcPts val="0"/>
                        </a:spcBef>
                        <a:spcAft>
                          <a:spcPts val="0"/>
                        </a:spcAft>
                      </a:pPr>
                      <a:r>
                        <a:rPr lang="en-US" sz="2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River</a:t>
                      </a:r>
                      <a:endPar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B9421D"/>
                    </a:solidFill>
                  </a:tcPr>
                </a:tc>
                <a:tc>
                  <a:txBody>
                    <a:bodyPr/>
                    <a:lstStyle/>
                    <a:p>
                      <a:pPr marL="0" marR="0" algn="ctr">
                        <a:spcBef>
                          <a:spcPts val="0"/>
                        </a:spcBef>
                        <a:spcAft>
                          <a:spcPts val="0"/>
                        </a:spcAft>
                      </a:pPr>
                      <a:r>
                        <a:rPr lang="en-US" sz="2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Forested area</a:t>
                      </a:r>
                      <a:endPar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B9421D"/>
                    </a:solidFill>
                  </a:tcPr>
                </a:tc>
                <a:tc>
                  <a:txBody>
                    <a:bodyPr/>
                    <a:lstStyle/>
                    <a:p>
                      <a:pPr marL="0" marR="0" algn="ctr">
                        <a:spcBef>
                          <a:spcPts val="0"/>
                        </a:spcBef>
                        <a:spcAft>
                          <a:spcPts val="0"/>
                        </a:spcAft>
                      </a:pPr>
                      <a:r>
                        <a:rPr lang="en-US" sz="2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Houses</a:t>
                      </a:r>
                      <a:endPar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B9421D"/>
                    </a:solidFill>
                  </a:tcPr>
                </a:tc>
                <a:tc>
                  <a:txBody>
                    <a:bodyPr/>
                    <a:lstStyle/>
                    <a:p>
                      <a:pPr marL="0" marR="0" algn="ctr">
                        <a:spcBef>
                          <a:spcPts val="0"/>
                        </a:spcBef>
                        <a:spcAft>
                          <a:spcPts val="0"/>
                        </a:spcAft>
                      </a:pPr>
                      <a:r>
                        <a:rPr lang="en-US"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Type of plant</a:t>
                      </a: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B9421D"/>
                    </a:solidFill>
                  </a:tcPr>
                </a:tc>
                <a:extLst>
                  <a:ext uri="{0D108BD9-81ED-4DB2-BD59-A6C34878D82A}">
                    <a16:rowId xmlns:a16="http://schemas.microsoft.com/office/drawing/2014/main" val="3957236075"/>
                  </a:ext>
                </a:extLst>
              </a:tr>
              <a:tr h="453345">
                <a:tc>
                  <a:txBody>
                    <a:bodyPr/>
                    <a:lstStyle/>
                    <a:p>
                      <a:pPr marL="0" marR="0" algn="l">
                        <a:spcBef>
                          <a:spcPts val="0"/>
                        </a:spcBef>
                        <a:spcAft>
                          <a:spcPts val="0"/>
                        </a:spcAft>
                      </a:pP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Annuals</a:t>
                      </a: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1">
                        <a:lumMod val="65000"/>
                        <a:lumOff val="35000"/>
                      </a:schemeClr>
                    </a:solid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p>
                  </a:txBody>
                  <a:tcPr marL="68580" marR="68580" marT="0" marB="0">
                    <a:noFill/>
                  </a:tcPr>
                </a:tc>
                <a:tc>
                  <a:txBody>
                    <a:bodyPr/>
                    <a:lstStyle/>
                    <a:p>
                      <a:pPr marL="0" marR="0" algn="l">
                        <a:spcBef>
                          <a:spcPts val="0"/>
                        </a:spcBef>
                        <a:spcAft>
                          <a:spcPts val="0"/>
                        </a:spcAft>
                      </a:pPr>
                      <a:r>
                        <a:rPr lang="en-US"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Annuals</a:t>
                      </a:r>
                      <a:endPar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1">
                        <a:lumMod val="65000"/>
                        <a:lumOff val="35000"/>
                      </a:schemeClr>
                    </a:solidFill>
                  </a:tcPr>
                </a:tc>
                <a:extLst>
                  <a:ext uri="{0D108BD9-81ED-4DB2-BD59-A6C34878D82A}">
                    <a16:rowId xmlns:a16="http://schemas.microsoft.com/office/drawing/2014/main" val="1605824093"/>
                  </a:ext>
                </a:extLst>
              </a:tr>
              <a:tr h="263100">
                <a:tc>
                  <a:txBody>
                    <a:bodyPr/>
                    <a:lstStyle/>
                    <a:p>
                      <a:pPr marL="0" marR="0" algn="l">
                        <a:spcBef>
                          <a:spcPts val="0"/>
                        </a:spcBef>
                        <a:spcAft>
                          <a:spcPts val="0"/>
                        </a:spcAft>
                      </a:pPr>
                      <a:r>
                        <a:rPr lang="en-US" sz="1800">
                          <a:solidFill>
                            <a:srgbClr val="FFFFFF"/>
                          </a:solidFill>
                          <a:effectLst/>
                          <a:latin typeface="Arial" panose="020B0604020202020204" pitchFamily="34" charset="0"/>
                          <a:ea typeface="Times New Roman" panose="02020603050405020304" pitchFamily="18" charset="0"/>
                          <a:cs typeface="Arial" panose="020B0604020202020204" pitchFamily="34" charset="0"/>
                        </a:rPr>
                        <a:t>Perennials</a:t>
                      </a:r>
                      <a:endPar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1">
                        <a:lumMod val="65000"/>
                        <a:lumOff val="35000"/>
                      </a:schemeClr>
                    </a:solid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p>
                  </a:txBody>
                  <a:tcPr marL="68580" marR="68580" marT="0" marB="0">
                    <a:noFill/>
                  </a:tcPr>
                </a:tc>
                <a:tc>
                  <a:txBody>
                    <a:bodyPr/>
                    <a:lstStyle/>
                    <a:p>
                      <a:pPr marL="0" marR="0" algn="l">
                        <a:spcBef>
                          <a:spcPts val="0"/>
                        </a:spcBef>
                        <a:spcAft>
                          <a:spcPts val="0"/>
                        </a:spcAft>
                      </a:pPr>
                      <a:r>
                        <a:rPr lang="en-US"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Perennials</a:t>
                      </a:r>
                      <a:endParaRPr lang="en-US"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1">
                        <a:lumMod val="65000"/>
                        <a:lumOff val="35000"/>
                      </a:schemeClr>
                    </a:solidFill>
                  </a:tcPr>
                </a:tc>
                <a:extLst>
                  <a:ext uri="{0D108BD9-81ED-4DB2-BD59-A6C34878D82A}">
                    <a16:rowId xmlns:a16="http://schemas.microsoft.com/office/drawing/2014/main" val="3794026462"/>
                  </a:ext>
                </a:extLst>
              </a:tr>
              <a:tr h="359267">
                <a:tc>
                  <a:txBody>
                    <a:bodyPr/>
                    <a:lstStyle/>
                    <a:p>
                      <a:pPr marL="0" marR="0" algn="l">
                        <a:spcBef>
                          <a:spcPts val="0"/>
                        </a:spcBef>
                        <a:spcAft>
                          <a:spcPts val="0"/>
                        </a:spcAft>
                      </a:pPr>
                      <a:r>
                        <a:rPr lang="en-US" sz="1800">
                          <a:solidFill>
                            <a:srgbClr val="FFFFFF"/>
                          </a:solidFill>
                          <a:effectLst/>
                          <a:latin typeface="Arial" panose="020B0604020202020204" pitchFamily="34" charset="0"/>
                          <a:ea typeface="Times New Roman" panose="02020603050405020304" pitchFamily="18" charset="0"/>
                          <a:cs typeface="Arial" panose="020B0604020202020204" pitchFamily="34" charset="0"/>
                        </a:rPr>
                        <a:t>Shrubs</a:t>
                      </a:r>
                      <a:endPar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1">
                        <a:lumMod val="65000"/>
                        <a:lumOff val="35000"/>
                      </a:schemeClr>
                    </a:solid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p>
                  </a:txBody>
                  <a:tcPr marL="68580" marR="68580" marT="0" marB="0">
                    <a:noFill/>
                  </a:tcPr>
                </a:tc>
                <a:tc>
                  <a:txBody>
                    <a:bodyPr/>
                    <a:lstStyle/>
                    <a:p>
                      <a:pPr marL="0" marR="0" algn="l">
                        <a:spcBef>
                          <a:spcPts val="0"/>
                        </a:spcBef>
                        <a:spcAft>
                          <a:spcPts val="0"/>
                        </a:spcAft>
                      </a:pPr>
                      <a:r>
                        <a:rPr lang="en-US"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Shrubs</a:t>
                      </a:r>
                      <a:endParaRPr lang="en-US"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1">
                        <a:lumMod val="65000"/>
                        <a:lumOff val="35000"/>
                      </a:schemeClr>
                    </a:solidFill>
                  </a:tcPr>
                </a:tc>
                <a:extLst>
                  <a:ext uri="{0D108BD9-81ED-4DB2-BD59-A6C34878D82A}">
                    <a16:rowId xmlns:a16="http://schemas.microsoft.com/office/drawing/2014/main" val="943784659"/>
                  </a:ext>
                </a:extLst>
              </a:tr>
              <a:tr h="443017">
                <a:tc>
                  <a:txBody>
                    <a:bodyPr/>
                    <a:lstStyle/>
                    <a:p>
                      <a:pPr marL="0" marR="0" algn="l">
                        <a:spcBef>
                          <a:spcPts val="0"/>
                        </a:spcBef>
                        <a:spcAft>
                          <a:spcPts val="0"/>
                        </a:spcAft>
                      </a:pP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Trees</a:t>
                      </a: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1">
                        <a:lumMod val="65000"/>
                        <a:lumOff val="35000"/>
                      </a:schemeClr>
                    </a:solid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p>
                  </a:txBody>
                  <a:tcPr marL="68580" marR="68580" marT="0" marB="0">
                    <a:noFill/>
                  </a:tcPr>
                </a:tc>
                <a:tc>
                  <a:txBody>
                    <a:bodyPr/>
                    <a:lstStyle/>
                    <a:p>
                      <a:pPr marL="0" marR="0" algn="l">
                        <a:spcBef>
                          <a:spcPts val="0"/>
                        </a:spcBef>
                        <a:spcAft>
                          <a:spcPts val="0"/>
                        </a:spcAft>
                      </a:pPr>
                      <a:r>
                        <a:rPr lang="en-US"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Trees</a:t>
                      </a:r>
                      <a:endParaRPr lang="en-US"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1">
                        <a:lumMod val="65000"/>
                        <a:lumOff val="35000"/>
                      </a:schemeClr>
                    </a:solidFill>
                  </a:tcPr>
                </a:tc>
                <a:extLst>
                  <a:ext uri="{0D108BD9-81ED-4DB2-BD59-A6C34878D82A}">
                    <a16:rowId xmlns:a16="http://schemas.microsoft.com/office/drawing/2014/main" val="1708294812"/>
                  </a:ext>
                </a:extLst>
              </a:tr>
              <a:tr h="625629">
                <a:tc>
                  <a:txBody>
                    <a:bodyPr/>
                    <a:lstStyle/>
                    <a:p>
                      <a:pPr marL="0" marR="0" algn="l">
                        <a:spcBef>
                          <a:spcPts val="0"/>
                        </a:spcBef>
                        <a:spcAft>
                          <a:spcPts val="0"/>
                        </a:spcAft>
                      </a:pP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Bare ground</a:t>
                      </a: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1">
                        <a:lumMod val="65000"/>
                        <a:lumOff val="35000"/>
                      </a:schemeClr>
                    </a:solid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p>
                  </a:txBody>
                  <a:tcPr marL="68580" marR="68580" marT="0" marB="0">
                    <a:noFill/>
                  </a:tcPr>
                </a:tc>
                <a:tc>
                  <a:txBody>
                    <a:bodyPr/>
                    <a:lstStyle/>
                    <a:p>
                      <a:pPr marL="0" marR="0" algn="l">
                        <a:spcBef>
                          <a:spcPts val="0"/>
                        </a:spcBef>
                        <a:spcAft>
                          <a:spcPts val="0"/>
                        </a:spcAft>
                      </a:pPr>
                      <a:r>
                        <a:rPr lang="en-US"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Bare ground</a:t>
                      </a:r>
                      <a:endPar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1">
                        <a:lumMod val="65000"/>
                        <a:lumOff val="35000"/>
                      </a:schemeClr>
                    </a:solidFill>
                  </a:tcPr>
                </a:tc>
                <a:extLst>
                  <a:ext uri="{0D108BD9-81ED-4DB2-BD59-A6C34878D82A}">
                    <a16:rowId xmlns:a16="http://schemas.microsoft.com/office/drawing/2014/main" val="3175232065"/>
                  </a:ext>
                </a:extLst>
              </a:tr>
              <a:tr h="417086">
                <a:tc>
                  <a:txBody>
                    <a:bodyPr/>
                    <a:lstStyle/>
                    <a:p>
                      <a:pPr marL="0" marR="0" algn="l">
                        <a:spcBef>
                          <a:spcPts val="0"/>
                        </a:spcBef>
                        <a:spcAft>
                          <a:spcPts val="0"/>
                        </a:spcAft>
                      </a:pP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of acres</a:t>
                      </a: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1">
                        <a:lumMod val="65000"/>
                        <a:lumOff val="35000"/>
                      </a:schemeClr>
                    </a:solid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48</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p>
                  </a:txBody>
                  <a:tcPr marL="68580" marR="68580" marT="0" marB="0">
                    <a:noFill/>
                  </a:tcPr>
                </a:tc>
                <a:tc>
                  <a:txBody>
                    <a:bodyPr/>
                    <a:lstStyle/>
                    <a:p>
                      <a:pPr marL="0" marR="0" algn="ctr">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p>
                  </a:txBody>
                  <a:tcPr marL="68580" marR="68580" marT="0" marB="0">
                    <a:noFill/>
                  </a:tcPr>
                </a:tc>
                <a:tc>
                  <a:txBody>
                    <a:bodyPr/>
                    <a:lstStyle/>
                    <a:p>
                      <a:pPr marL="0" marR="0" algn="l">
                        <a:spcBef>
                          <a:spcPts val="0"/>
                        </a:spcBef>
                        <a:spcAft>
                          <a:spcPts val="0"/>
                        </a:spcAft>
                      </a:pPr>
                      <a:r>
                        <a:rPr lang="en-US"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of acres</a:t>
                      </a:r>
                      <a:endPar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1">
                        <a:lumMod val="65000"/>
                        <a:lumOff val="35000"/>
                      </a:schemeClr>
                    </a:solidFill>
                  </a:tcPr>
                </a:tc>
                <a:extLst>
                  <a:ext uri="{0D108BD9-81ED-4DB2-BD59-A6C34878D82A}">
                    <a16:rowId xmlns:a16="http://schemas.microsoft.com/office/drawing/2014/main" val="3106936378"/>
                  </a:ext>
                </a:extLst>
              </a:tr>
            </a:tbl>
          </a:graphicData>
        </a:graphic>
      </p:graphicFrame>
    </p:spTree>
    <p:extLst>
      <p:ext uri="{BB962C8B-B14F-4D97-AF65-F5344CB8AC3E}">
        <p14:creationId xmlns:p14="http://schemas.microsoft.com/office/powerpoint/2010/main" val="2347103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711827E-5851-4D2C-B3FB-392310DFEB97}"/>
              </a:ext>
            </a:extLst>
          </p:cNvPr>
          <p:cNvGraphicFramePr>
            <a:graphicFrameLocks noGrp="1"/>
          </p:cNvGraphicFramePr>
          <p:nvPr>
            <p:extLst>
              <p:ext uri="{D42A27DB-BD31-4B8C-83A1-F6EECF244321}">
                <p14:modId xmlns:p14="http://schemas.microsoft.com/office/powerpoint/2010/main" val="215990907"/>
              </p:ext>
            </p:extLst>
          </p:nvPr>
        </p:nvGraphicFramePr>
        <p:xfrm>
          <a:off x="457200" y="123091"/>
          <a:ext cx="11095892" cy="6418383"/>
        </p:xfrm>
        <a:graphic>
          <a:graphicData uri="http://schemas.openxmlformats.org/drawingml/2006/table">
            <a:tbl>
              <a:tblPr firstRow="1" firstCol="1" bandRow="1">
                <a:tableStyleId>{5C22544A-7EE6-4342-B048-85BDC9FD1C3A}</a:tableStyleId>
              </a:tblPr>
              <a:tblGrid>
                <a:gridCol w="1589442">
                  <a:extLst>
                    <a:ext uri="{9D8B030D-6E8A-4147-A177-3AD203B41FA5}">
                      <a16:colId xmlns:a16="http://schemas.microsoft.com/office/drawing/2014/main" val="2030051803"/>
                    </a:ext>
                  </a:extLst>
                </a:gridCol>
                <a:gridCol w="5184421">
                  <a:extLst>
                    <a:ext uri="{9D8B030D-6E8A-4147-A177-3AD203B41FA5}">
                      <a16:colId xmlns:a16="http://schemas.microsoft.com/office/drawing/2014/main" val="617848766"/>
                    </a:ext>
                  </a:extLst>
                </a:gridCol>
                <a:gridCol w="4322029">
                  <a:extLst>
                    <a:ext uri="{9D8B030D-6E8A-4147-A177-3AD203B41FA5}">
                      <a16:colId xmlns:a16="http://schemas.microsoft.com/office/drawing/2014/main" val="1999024402"/>
                    </a:ext>
                  </a:extLst>
                </a:gridCol>
              </a:tblGrid>
              <a:tr h="922496">
                <a:tc>
                  <a:txBody>
                    <a:bodyPr/>
                    <a:lstStyle/>
                    <a:p>
                      <a:pPr marL="0" marR="0" algn="ctr">
                        <a:spcBef>
                          <a:spcPts val="0"/>
                        </a:spcBef>
                        <a:spcAft>
                          <a:spcPts val="0"/>
                        </a:spcAft>
                      </a:pPr>
                      <a:r>
                        <a:rPr lang="en-US" sz="2800" dirty="0">
                          <a:effectLst/>
                          <a:latin typeface="Arial" panose="020B0604020202020204" pitchFamily="34" charset="0"/>
                          <a:cs typeface="Arial" panose="020B0604020202020204" pitchFamily="34" charset="0"/>
                        </a:rPr>
                        <a:t>Area</a:t>
                      </a:r>
                      <a:endPar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421D"/>
                    </a:solidFill>
                  </a:tcPr>
                </a:tc>
                <a:tc>
                  <a:txBody>
                    <a:bodyPr/>
                    <a:lstStyle/>
                    <a:p>
                      <a:pPr marL="0" marR="0" algn="ctr">
                        <a:spcBef>
                          <a:spcPts val="0"/>
                        </a:spcBef>
                        <a:spcAft>
                          <a:spcPts val="0"/>
                        </a:spcAft>
                      </a:pPr>
                      <a:r>
                        <a:rPr lang="en-US" sz="2800">
                          <a:effectLst/>
                          <a:latin typeface="Arial" panose="020B0604020202020204" pitchFamily="34" charset="0"/>
                          <a:cs typeface="Arial" panose="020B0604020202020204" pitchFamily="34" charset="0"/>
                        </a:rPr>
                        <a:t>Problem(s)</a:t>
                      </a:r>
                      <a:endPar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421D"/>
                    </a:solidFill>
                  </a:tcPr>
                </a:tc>
                <a:tc>
                  <a:txBody>
                    <a:bodyPr/>
                    <a:lstStyle/>
                    <a:p>
                      <a:pPr marL="0" marR="0" algn="ctr">
                        <a:spcBef>
                          <a:spcPts val="0"/>
                        </a:spcBef>
                        <a:spcAft>
                          <a:spcPts val="0"/>
                        </a:spcAft>
                      </a:pPr>
                      <a:r>
                        <a:rPr lang="en-US" sz="2800" dirty="0" err="1">
                          <a:effectLst/>
                          <a:latin typeface="Arial" panose="020B0604020202020204" pitchFamily="34" charset="0"/>
                          <a:cs typeface="Arial" panose="020B0604020202020204" pitchFamily="34" charset="0"/>
                        </a:rPr>
                        <a:t>Soervice</a:t>
                      </a:r>
                      <a:r>
                        <a:rPr lang="en-US" sz="2800" dirty="0">
                          <a:effectLst/>
                          <a:latin typeface="Arial" panose="020B0604020202020204" pitchFamily="34" charset="0"/>
                          <a:cs typeface="Arial" panose="020B0604020202020204" pitchFamily="34" charset="0"/>
                        </a:rPr>
                        <a:t>(s)</a:t>
                      </a:r>
                      <a:endPar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421D"/>
                    </a:solidFill>
                  </a:tcPr>
                </a:tc>
                <a:extLst>
                  <a:ext uri="{0D108BD9-81ED-4DB2-BD59-A6C34878D82A}">
                    <a16:rowId xmlns:a16="http://schemas.microsoft.com/office/drawing/2014/main" val="3998363594"/>
                  </a:ext>
                </a:extLst>
              </a:tr>
              <a:tr h="922496">
                <a:tc>
                  <a:txBody>
                    <a:bodyPr/>
                    <a:lstStyle/>
                    <a:p>
                      <a:pPr marL="0" marR="0" algn="ctr">
                        <a:spcBef>
                          <a:spcPts val="1200"/>
                        </a:spcBef>
                        <a:spcAft>
                          <a:spcPts val="0"/>
                        </a:spcAft>
                      </a:pPr>
                      <a:r>
                        <a:rPr lang="en-US" sz="2400" dirty="0">
                          <a:solidFill>
                            <a:schemeClr val="tx1"/>
                          </a:solidFill>
                          <a:effectLst/>
                          <a:latin typeface="Arial" panose="020B0604020202020204" pitchFamily="34" charset="0"/>
                          <a:cs typeface="Arial" panose="020B0604020202020204" pitchFamily="34" charset="0"/>
                        </a:rPr>
                        <a:t>Road</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US" sz="1400">
                          <a:effectLst/>
                          <a:latin typeface="Arial" panose="020B0604020202020204" pitchFamily="34" charset="0"/>
                          <a:cs typeface="Arial" panose="020B0604020202020204" pitchFamily="34" charset="0"/>
                        </a:rPr>
                        <a:t> </a:t>
                      </a:r>
                      <a:endPar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US" sz="1400">
                          <a:effectLst/>
                          <a:latin typeface="Arial" panose="020B0604020202020204" pitchFamily="34" charset="0"/>
                          <a:cs typeface="Arial" panose="020B0604020202020204" pitchFamily="34" charset="0"/>
                        </a:rPr>
                        <a:t> </a:t>
                      </a:r>
                      <a:endPar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3577859"/>
                  </a:ext>
                </a:extLst>
              </a:tr>
              <a:tr h="922496">
                <a:tc>
                  <a:txBody>
                    <a:bodyPr/>
                    <a:lstStyle/>
                    <a:p>
                      <a:pPr marL="0" marR="0" algn="ctr">
                        <a:spcBef>
                          <a:spcPts val="1200"/>
                        </a:spcBef>
                        <a:spcAft>
                          <a:spcPts val="0"/>
                        </a:spcAft>
                      </a:pPr>
                      <a:r>
                        <a:rPr lang="en-US" sz="2400" dirty="0">
                          <a:solidFill>
                            <a:schemeClr val="tx1"/>
                          </a:solidFill>
                          <a:effectLst/>
                          <a:latin typeface="Arial" panose="020B0604020202020204" pitchFamily="34" charset="0"/>
                          <a:cs typeface="Arial" panose="020B0604020202020204" pitchFamily="34" charset="0"/>
                        </a:rPr>
                        <a:t>Meadow</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US" sz="1400">
                          <a:effectLst/>
                          <a:latin typeface="Arial" panose="020B0604020202020204" pitchFamily="34" charset="0"/>
                          <a:cs typeface="Arial" panose="020B0604020202020204" pitchFamily="34" charset="0"/>
                        </a:rPr>
                        <a:t> </a:t>
                      </a:r>
                      <a:endPar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US" sz="1400">
                          <a:effectLst/>
                          <a:latin typeface="Arial" panose="020B0604020202020204" pitchFamily="34" charset="0"/>
                          <a:cs typeface="Arial" panose="020B0604020202020204" pitchFamily="34" charset="0"/>
                        </a:rPr>
                        <a:t> </a:t>
                      </a:r>
                      <a:endPar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6710491"/>
                  </a:ext>
                </a:extLst>
              </a:tr>
              <a:tr h="922496">
                <a:tc>
                  <a:txBody>
                    <a:bodyPr/>
                    <a:lstStyle/>
                    <a:p>
                      <a:pPr marL="0" marR="0" algn="ctr">
                        <a:spcBef>
                          <a:spcPts val="1200"/>
                        </a:spcBef>
                        <a:spcAft>
                          <a:spcPts val="0"/>
                        </a:spcAft>
                      </a:pPr>
                      <a:r>
                        <a:rPr lang="en-US" sz="2400" dirty="0">
                          <a:solidFill>
                            <a:schemeClr val="tx1"/>
                          </a:solidFill>
                          <a:effectLst/>
                          <a:latin typeface="Arial" panose="020B0604020202020204" pitchFamily="34" charset="0"/>
                          <a:cs typeface="Arial" panose="020B0604020202020204" pitchFamily="34" charset="0"/>
                        </a:rPr>
                        <a:t>Mixed shrub</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US" sz="1400">
                          <a:effectLst/>
                          <a:latin typeface="Arial" panose="020B0604020202020204" pitchFamily="34" charset="0"/>
                          <a:cs typeface="Arial" panose="020B0604020202020204" pitchFamily="34" charset="0"/>
                        </a:rPr>
                        <a:t> </a:t>
                      </a:r>
                      <a:endPar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US" sz="1400">
                          <a:effectLst/>
                          <a:latin typeface="Arial" panose="020B0604020202020204" pitchFamily="34" charset="0"/>
                          <a:cs typeface="Arial" panose="020B0604020202020204" pitchFamily="34" charset="0"/>
                        </a:rPr>
                        <a:t> </a:t>
                      </a:r>
                      <a:endPar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7325071"/>
                  </a:ext>
                </a:extLst>
              </a:tr>
              <a:tr h="883407">
                <a:tc>
                  <a:txBody>
                    <a:bodyPr/>
                    <a:lstStyle/>
                    <a:p>
                      <a:pPr marL="0" marR="0" algn="ctr">
                        <a:spcBef>
                          <a:spcPts val="1200"/>
                        </a:spcBef>
                        <a:spcAft>
                          <a:spcPts val="0"/>
                        </a:spcAft>
                      </a:pPr>
                      <a:r>
                        <a:rPr lang="en-US" sz="2400" dirty="0">
                          <a:solidFill>
                            <a:schemeClr val="tx1"/>
                          </a:solidFill>
                          <a:effectLst/>
                          <a:latin typeface="Arial" panose="020B0604020202020204" pitchFamily="34" charset="0"/>
                          <a:cs typeface="Arial" panose="020B0604020202020204" pitchFamily="34" charset="0"/>
                        </a:rPr>
                        <a:t>River</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US" sz="1400" dirty="0">
                          <a:effectLst/>
                          <a:latin typeface="Arial" panose="020B060402020202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US" sz="1400" dirty="0">
                          <a:effectLst/>
                          <a:latin typeface="Arial" panose="020B060402020202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0785997"/>
                  </a:ext>
                </a:extLst>
              </a:tr>
              <a:tr h="922496">
                <a:tc>
                  <a:txBody>
                    <a:bodyPr/>
                    <a:lstStyle/>
                    <a:p>
                      <a:pPr marL="0" marR="0" algn="ctr">
                        <a:spcBef>
                          <a:spcPts val="1200"/>
                        </a:spcBef>
                        <a:spcAft>
                          <a:spcPts val="0"/>
                        </a:spcAft>
                      </a:pPr>
                      <a:r>
                        <a:rPr lang="en-US" sz="2400" dirty="0">
                          <a:solidFill>
                            <a:schemeClr val="tx1"/>
                          </a:solidFill>
                          <a:effectLst/>
                          <a:latin typeface="Arial" panose="020B0604020202020204" pitchFamily="34" charset="0"/>
                          <a:cs typeface="Arial" panose="020B0604020202020204" pitchFamily="34" charset="0"/>
                        </a:rPr>
                        <a:t>Forested area</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US" sz="1400">
                          <a:effectLst/>
                          <a:latin typeface="Arial" panose="020B0604020202020204" pitchFamily="34" charset="0"/>
                          <a:cs typeface="Arial" panose="020B0604020202020204" pitchFamily="34" charset="0"/>
                        </a:rPr>
                        <a:t> </a:t>
                      </a:r>
                      <a:endPar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US" sz="1400">
                          <a:effectLst/>
                          <a:latin typeface="Arial" panose="020B0604020202020204" pitchFamily="34" charset="0"/>
                          <a:cs typeface="Arial" panose="020B0604020202020204" pitchFamily="34" charset="0"/>
                        </a:rPr>
                        <a:t> </a:t>
                      </a:r>
                      <a:endPar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496151"/>
                  </a:ext>
                </a:extLst>
              </a:tr>
              <a:tr h="922496">
                <a:tc>
                  <a:txBody>
                    <a:bodyPr/>
                    <a:lstStyle/>
                    <a:p>
                      <a:pPr marL="0" marR="0" algn="ctr">
                        <a:spcBef>
                          <a:spcPts val="1200"/>
                        </a:spcBef>
                        <a:spcAft>
                          <a:spcPts val="0"/>
                        </a:spcAft>
                      </a:pPr>
                      <a:r>
                        <a:rPr lang="en-US" sz="2400" dirty="0">
                          <a:solidFill>
                            <a:schemeClr val="tx1"/>
                          </a:solidFill>
                          <a:effectLst/>
                          <a:latin typeface="Arial" panose="020B0604020202020204" pitchFamily="34" charset="0"/>
                          <a:cs typeface="Arial" panose="020B0604020202020204" pitchFamily="34" charset="0"/>
                        </a:rPr>
                        <a:t>Houses</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US" sz="1400">
                          <a:effectLst/>
                          <a:latin typeface="Arial" panose="020B0604020202020204" pitchFamily="34" charset="0"/>
                          <a:cs typeface="Arial" panose="020B0604020202020204" pitchFamily="34" charset="0"/>
                        </a:rPr>
                        <a:t> </a:t>
                      </a:r>
                      <a:endPar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1200"/>
                        </a:spcBef>
                        <a:spcAft>
                          <a:spcPts val="0"/>
                        </a:spcAft>
                      </a:pPr>
                      <a:r>
                        <a:rPr lang="en-US" sz="1400" dirty="0">
                          <a:effectLst/>
                          <a:latin typeface="Arial" panose="020B060402020202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1855041"/>
                  </a:ext>
                </a:extLst>
              </a:tr>
            </a:tbl>
          </a:graphicData>
        </a:graphic>
      </p:graphicFrame>
    </p:spTree>
    <p:extLst>
      <p:ext uri="{BB962C8B-B14F-4D97-AF65-F5344CB8AC3E}">
        <p14:creationId xmlns:p14="http://schemas.microsoft.com/office/powerpoint/2010/main" val="4274966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711827E-5851-4D2C-B3FB-392310DFEB97}"/>
              </a:ext>
            </a:extLst>
          </p:cNvPr>
          <p:cNvGraphicFramePr>
            <a:graphicFrameLocks noGrp="1"/>
          </p:cNvGraphicFramePr>
          <p:nvPr>
            <p:extLst>
              <p:ext uri="{D42A27DB-BD31-4B8C-83A1-F6EECF244321}">
                <p14:modId xmlns:p14="http://schemas.microsoft.com/office/powerpoint/2010/main" val="3062841054"/>
              </p:ext>
            </p:extLst>
          </p:nvPr>
        </p:nvGraphicFramePr>
        <p:xfrm>
          <a:off x="457200" y="356820"/>
          <a:ext cx="11296650" cy="6144360"/>
        </p:xfrm>
        <a:graphic>
          <a:graphicData uri="http://schemas.openxmlformats.org/drawingml/2006/table">
            <a:tbl>
              <a:tblPr firstRow="1" firstCol="1" bandRow="1">
                <a:tableStyleId>{5C22544A-7EE6-4342-B048-85BDC9FD1C3A}</a:tableStyleId>
              </a:tblPr>
              <a:tblGrid>
                <a:gridCol w="1618200">
                  <a:extLst>
                    <a:ext uri="{9D8B030D-6E8A-4147-A177-3AD203B41FA5}">
                      <a16:colId xmlns:a16="http://schemas.microsoft.com/office/drawing/2014/main" val="2030051803"/>
                    </a:ext>
                  </a:extLst>
                </a:gridCol>
                <a:gridCol w="5278222">
                  <a:extLst>
                    <a:ext uri="{9D8B030D-6E8A-4147-A177-3AD203B41FA5}">
                      <a16:colId xmlns:a16="http://schemas.microsoft.com/office/drawing/2014/main" val="617848766"/>
                    </a:ext>
                  </a:extLst>
                </a:gridCol>
                <a:gridCol w="4400228">
                  <a:extLst>
                    <a:ext uri="{9D8B030D-6E8A-4147-A177-3AD203B41FA5}">
                      <a16:colId xmlns:a16="http://schemas.microsoft.com/office/drawing/2014/main" val="1999024402"/>
                    </a:ext>
                  </a:extLst>
                </a:gridCol>
              </a:tblGrid>
              <a:tr h="695834">
                <a:tc>
                  <a:txBody>
                    <a:bodyPr/>
                    <a:lstStyle/>
                    <a:p>
                      <a:pPr marL="0" marR="0" algn="ctr">
                        <a:spcBef>
                          <a:spcPts val="0"/>
                        </a:spcBef>
                        <a:spcAft>
                          <a:spcPts val="0"/>
                        </a:spcAft>
                      </a:pPr>
                      <a:r>
                        <a:rPr lang="en-US" sz="2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Area</a:t>
                      </a:r>
                      <a:endPar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421D"/>
                    </a:solidFill>
                  </a:tcPr>
                </a:tc>
                <a:tc>
                  <a:txBody>
                    <a:bodyPr/>
                    <a:lstStyle/>
                    <a:p>
                      <a:pPr marL="0" marR="0" algn="ctr">
                        <a:spcBef>
                          <a:spcPts val="0"/>
                        </a:spcBef>
                        <a:spcAft>
                          <a:spcPts val="0"/>
                        </a:spcAft>
                      </a:pPr>
                      <a:r>
                        <a:rPr lang="en-US" sz="2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Treatment</a:t>
                      </a:r>
                      <a:endPar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421D"/>
                    </a:solidFill>
                  </a:tcPr>
                </a:tc>
                <a:tc>
                  <a:txBody>
                    <a:bodyPr/>
                    <a:lstStyle/>
                    <a:p>
                      <a:pPr marL="0" marR="0" algn="ctr">
                        <a:spcBef>
                          <a:spcPts val="0"/>
                        </a:spcBef>
                        <a:spcAft>
                          <a:spcPts val="0"/>
                        </a:spcAft>
                      </a:pPr>
                      <a:r>
                        <a:rPr lang="en-US" sz="2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Cost</a:t>
                      </a:r>
                      <a:endPar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421D"/>
                    </a:solidFill>
                  </a:tcPr>
                </a:tc>
                <a:extLst>
                  <a:ext uri="{0D108BD9-81ED-4DB2-BD59-A6C34878D82A}">
                    <a16:rowId xmlns:a16="http://schemas.microsoft.com/office/drawing/2014/main" val="3998363594"/>
                  </a:ext>
                </a:extLst>
              </a:tr>
              <a:tr h="664547">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Road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Herbicide and grazing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99947"/>
                  </a:ext>
                </a:extLst>
              </a:tr>
              <a:tr h="664547">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Road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Prescribed fire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$1,575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0405114"/>
                  </a:ext>
                </a:extLst>
              </a:tr>
              <a:tr h="664547">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River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Mowing and mastication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$2,750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3273470"/>
                  </a:ext>
                </a:extLst>
              </a:tr>
              <a:tr h="664547">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Houses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Planting plants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$18,900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4372346"/>
                  </a:ext>
                </a:extLst>
              </a:tr>
              <a:tr h="664547">
                <a:tc>
                  <a:txBody>
                    <a:bodyPr/>
                    <a:lstStyle/>
                    <a:p>
                      <a:pPr marL="0" marR="0">
                        <a:spcBef>
                          <a:spcPts val="0"/>
                        </a:spcBef>
                        <a:spcAft>
                          <a:spcPts val="0"/>
                        </a:spcAft>
                      </a:pPr>
                      <a:r>
                        <a:rPr lang="en-US" sz="1800" b="1">
                          <a:solidFill>
                            <a:srgbClr val="B9421D"/>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800" b="1">
                          <a:solidFill>
                            <a:srgbClr val="B9421D"/>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800" b="1">
                          <a:solidFill>
                            <a:srgbClr val="B9421D"/>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3577859"/>
                  </a:ext>
                </a:extLst>
              </a:tr>
              <a:tr h="664547">
                <a:tc>
                  <a:txBody>
                    <a:bodyPr/>
                    <a:lstStyle/>
                    <a:p>
                      <a:pPr marL="0" marR="0">
                        <a:spcBef>
                          <a:spcPts val="0"/>
                        </a:spcBef>
                        <a:spcAft>
                          <a:spcPts val="0"/>
                        </a:spcAft>
                      </a:pPr>
                      <a:r>
                        <a:rPr lang="en-US" sz="1800" b="1">
                          <a:solidFill>
                            <a:srgbClr val="B9421D"/>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800" b="1" dirty="0">
                          <a:solidFill>
                            <a:srgbClr val="B9421D"/>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800" b="1">
                          <a:solidFill>
                            <a:srgbClr val="B9421D"/>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6710491"/>
                  </a:ext>
                </a:extLst>
              </a:tr>
              <a:tr h="664547">
                <a:tc>
                  <a:txBody>
                    <a:bodyPr/>
                    <a:lstStyle/>
                    <a:p>
                      <a:pPr marL="0" marR="0">
                        <a:spcBef>
                          <a:spcPts val="0"/>
                        </a:spcBef>
                        <a:spcAft>
                          <a:spcPts val="0"/>
                        </a:spcAft>
                      </a:pPr>
                      <a:r>
                        <a:rPr lang="en-US" sz="1800" b="1">
                          <a:solidFill>
                            <a:srgbClr val="B9421D"/>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800" b="1" dirty="0">
                          <a:solidFill>
                            <a:srgbClr val="B9421D"/>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800" b="1">
                          <a:solidFill>
                            <a:srgbClr val="B9421D"/>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7325071"/>
                  </a:ext>
                </a:extLst>
              </a:tr>
              <a:tr h="796697">
                <a:tc gridSpan="2">
                  <a:txBody>
                    <a:bodyPr/>
                    <a:lstStyle/>
                    <a:p>
                      <a:pPr marL="0" marR="0" algn="ctr">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cost</a:t>
                      </a:r>
                      <a:endPar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Must be less than $30,000</a:t>
                      </a:r>
                      <a:endPar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$23,540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1855041"/>
                  </a:ext>
                </a:extLst>
              </a:tr>
            </a:tbl>
          </a:graphicData>
        </a:graphic>
      </p:graphicFrame>
    </p:spTree>
    <p:extLst>
      <p:ext uri="{BB962C8B-B14F-4D97-AF65-F5344CB8AC3E}">
        <p14:creationId xmlns:p14="http://schemas.microsoft.com/office/powerpoint/2010/main" val="533706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1637-06F9-284B-B89F-82B9509B2B3A}"/>
              </a:ext>
            </a:extLst>
          </p:cNvPr>
          <p:cNvSpPr>
            <a:spLocks noGrp="1"/>
          </p:cNvSpPr>
          <p:nvPr>
            <p:ph type="title"/>
          </p:nvPr>
        </p:nvSpPr>
        <p:spPr/>
        <p:txBody>
          <a:bodyPr/>
          <a:lstStyle/>
          <a:p>
            <a:r>
              <a:rPr lang="en-US" dirty="0"/>
              <a:t>Budget and resilience score</a:t>
            </a:r>
          </a:p>
        </p:txBody>
      </p:sp>
      <p:graphicFrame>
        <p:nvGraphicFramePr>
          <p:cNvPr id="6" name="Content Placeholder 5">
            <a:extLst>
              <a:ext uri="{FF2B5EF4-FFF2-40B4-BE49-F238E27FC236}">
                <a16:creationId xmlns:a16="http://schemas.microsoft.com/office/drawing/2014/main" id="{7FF4212C-8B54-469F-BB2F-F3B0D73C8ACD}"/>
              </a:ext>
            </a:extLst>
          </p:cNvPr>
          <p:cNvGraphicFramePr>
            <a:graphicFrameLocks noGrp="1"/>
          </p:cNvGraphicFramePr>
          <p:nvPr>
            <p:ph idx="1"/>
            <p:extLst>
              <p:ext uri="{D42A27DB-BD31-4B8C-83A1-F6EECF244321}">
                <p14:modId xmlns:p14="http://schemas.microsoft.com/office/powerpoint/2010/main" val="1158365185"/>
              </p:ext>
            </p:extLst>
          </p:nvPr>
        </p:nvGraphicFramePr>
        <p:xfrm>
          <a:off x="1" y="1737360"/>
          <a:ext cx="12191999" cy="5120640"/>
        </p:xfrm>
        <a:graphic>
          <a:graphicData uri="http://schemas.openxmlformats.org/drawingml/2006/table">
            <a:tbl>
              <a:tblPr firstRow="1" firstCol="1" bandRow="1"/>
              <a:tblGrid>
                <a:gridCol w="1509187">
                  <a:extLst>
                    <a:ext uri="{9D8B030D-6E8A-4147-A177-3AD203B41FA5}">
                      <a16:colId xmlns:a16="http://schemas.microsoft.com/office/drawing/2014/main" val="2931997205"/>
                    </a:ext>
                  </a:extLst>
                </a:gridCol>
                <a:gridCol w="885196">
                  <a:extLst>
                    <a:ext uri="{9D8B030D-6E8A-4147-A177-3AD203B41FA5}">
                      <a16:colId xmlns:a16="http://schemas.microsoft.com/office/drawing/2014/main" val="1778880833"/>
                    </a:ext>
                  </a:extLst>
                </a:gridCol>
                <a:gridCol w="2499590">
                  <a:extLst>
                    <a:ext uri="{9D8B030D-6E8A-4147-A177-3AD203B41FA5}">
                      <a16:colId xmlns:a16="http://schemas.microsoft.com/office/drawing/2014/main" val="814095924"/>
                    </a:ext>
                  </a:extLst>
                </a:gridCol>
                <a:gridCol w="1278213">
                  <a:extLst>
                    <a:ext uri="{9D8B030D-6E8A-4147-A177-3AD203B41FA5}">
                      <a16:colId xmlns:a16="http://schemas.microsoft.com/office/drawing/2014/main" val="1125847731"/>
                    </a:ext>
                  </a:extLst>
                </a:gridCol>
                <a:gridCol w="1025472">
                  <a:extLst>
                    <a:ext uri="{9D8B030D-6E8A-4147-A177-3AD203B41FA5}">
                      <a16:colId xmlns:a16="http://schemas.microsoft.com/office/drawing/2014/main" val="496376198"/>
                    </a:ext>
                  </a:extLst>
                </a:gridCol>
                <a:gridCol w="1447512">
                  <a:extLst>
                    <a:ext uri="{9D8B030D-6E8A-4147-A177-3AD203B41FA5}">
                      <a16:colId xmlns:a16="http://schemas.microsoft.com/office/drawing/2014/main" val="2265142743"/>
                    </a:ext>
                  </a:extLst>
                </a:gridCol>
                <a:gridCol w="1205656">
                  <a:extLst>
                    <a:ext uri="{9D8B030D-6E8A-4147-A177-3AD203B41FA5}">
                      <a16:colId xmlns:a16="http://schemas.microsoft.com/office/drawing/2014/main" val="3578412333"/>
                    </a:ext>
                  </a:extLst>
                </a:gridCol>
                <a:gridCol w="1255237">
                  <a:extLst>
                    <a:ext uri="{9D8B030D-6E8A-4147-A177-3AD203B41FA5}">
                      <a16:colId xmlns:a16="http://schemas.microsoft.com/office/drawing/2014/main" val="1350503033"/>
                    </a:ext>
                  </a:extLst>
                </a:gridCol>
                <a:gridCol w="1085936">
                  <a:extLst>
                    <a:ext uri="{9D8B030D-6E8A-4147-A177-3AD203B41FA5}">
                      <a16:colId xmlns:a16="http://schemas.microsoft.com/office/drawing/2014/main" val="2435164714"/>
                    </a:ext>
                  </a:extLst>
                </a:gridCol>
              </a:tblGrid>
              <a:tr h="411163">
                <a:tc gridSpan="2">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Budget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en-US"/>
                    </a:p>
                  </a:txBody>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Treatment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Road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Meadow</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Mixed shrub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River corridor</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Forested area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Houses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880354632"/>
                  </a:ext>
                </a:extLst>
              </a:tr>
              <a:tr h="205582">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Plot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Acres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Chainsaw crew</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712158477"/>
                  </a:ext>
                </a:extLst>
              </a:tr>
              <a:tr h="205582">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Road</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Mowing and mastication</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rowSpan="2" gridSpan="6">
                  <a:txBody>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Enter “1” in the cells for the actions you plan to do. Your budget and resilience score will be calculated below.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2145690440"/>
                  </a:ext>
                </a:extLst>
              </a:tr>
              <a:tr h="205582">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Meadow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24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Herbicide and grazing</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030064502"/>
                  </a:ext>
                </a:extLst>
              </a:tr>
              <a:tr h="205582">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Mixed shrub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48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Planting plants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4064622378"/>
                  </a:ext>
                </a:extLst>
              </a:tr>
              <a:tr h="205582">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River corridor</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Prescribed fire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675646896"/>
                  </a:ext>
                </a:extLst>
              </a:tr>
              <a:tr h="205582">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Forested area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141868762"/>
                  </a:ext>
                </a:extLst>
              </a:tr>
              <a:tr h="411163">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Houses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42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Treatment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Road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Meadow</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Mixed shrub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River corridor</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Forested area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Houses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791702624"/>
                  </a:ext>
                </a:extLst>
              </a:tr>
              <a:tr h="411163">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Treatment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Cost / acre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Chainsaw crew</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4647939"/>
                  </a:ext>
                </a:extLst>
              </a:tr>
              <a:tr h="411163">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Chainsaw crew</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$ 100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Mowing and mastication</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057135669"/>
                  </a:ext>
                </a:extLst>
              </a:tr>
              <a:tr h="411163">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Mowing and mastication</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$ 275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Herbicide and grazing</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789066"/>
                  </a:ext>
                </a:extLst>
              </a:tr>
              <a:tr h="411163">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Herbicide and grazing</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$ 35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Planting plants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778228130"/>
                  </a:ext>
                </a:extLst>
              </a:tr>
              <a:tr h="411163">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Planting plants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$ 250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Prescribed fire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2377986"/>
                  </a:ext>
                </a:extLst>
              </a:tr>
              <a:tr h="411163">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Prescribed fire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$ 175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Total cost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 $                           -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679391811"/>
                  </a:ext>
                </a:extLst>
              </a:tr>
              <a:tr h="411163">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Resilience score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Total budget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 $                  30,000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076150570"/>
                  </a:ext>
                </a:extLst>
              </a:tr>
            </a:tbl>
          </a:graphicData>
        </a:graphic>
      </p:graphicFrame>
    </p:spTree>
    <p:extLst>
      <p:ext uri="{BB962C8B-B14F-4D97-AF65-F5344CB8AC3E}">
        <p14:creationId xmlns:p14="http://schemas.microsoft.com/office/powerpoint/2010/main" val="2720230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1637-06F9-284B-B89F-82B9509B2B3A}"/>
              </a:ext>
            </a:extLst>
          </p:cNvPr>
          <p:cNvSpPr>
            <a:spLocks noGrp="1"/>
          </p:cNvSpPr>
          <p:nvPr>
            <p:ph type="title"/>
          </p:nvPr>
        </p:nvSpPr>
        <p:spPr>
          <a:solidFill>
            <a:srgbClr val="B9421D"/>
          </a:solidFill>
        </p:spPr>
        <p:txBody>
          <a:bodyPr/>
          <a:lstStyle/>
          <a:p>
            <a:r>
              <a:rPr lang="en-US" dirty="0"/>
              <a:t>Budget and resilience score</a:t>
            </a:r>
          </a:p>
        </p:txBody>
      </p:sp>
      <p:graphicFrame>
        <p:nvGraphicFramePr>
          <p:cNvPr id="7" name="Content Placeholder 6">
            <a:extLst>
              <a:ext uri="{FF2B5EF4-FFF2-40B4-BE49-F238E27FC236}">
                <a16:creationId xmlns:a16="http://schemas.microsoft.com/office/drawing/2014/main" id="{A10A3E93-F9AC-45D9-B89D-73D68E78BFF2}"/>
              </a:ext>
            </a:extLst>
          </p:cNvPr>
          <p:cNvGraphicFramePr>
            <a:graphicFrameLocks noGrp="1"/>
          </p:cNvGraphicFramePr>
          <p:nvPr>
            <p:ph idx="1"/>
            <p:extLst>
              <p:ext uri="{D42A27DB-BD31-4B8C-83A1-F6EECF244321}">
                <p14:modId xmlns:p14="http://schemas.microsoft.com/office/powerpoint/2010/main" val="1982927588"/>
              </p:ext>
            </p:extLst>
          </p:nvPr>
        </p:nvGraphicFramePr>
        <p:xfrm>
          <a:off x="0" y="2184398"/>
          <a:ext cx="12192000" cy="4673601"/>
        </p:xfrm>
        <a:graphic>
          <a:graphicData uri="http://schemas.openxmlformats.org/drawingml/2006/table">
            <a:tbl>
              <a:tblPr/>
              <a:tblGrid>
                <a:gridCol w="2300719">
                  <a:extLst>
                    <a:ext uri="{9D8B030D-6E8A-4147-A177-3AD203B41FA5}">
                      <a16:colId xmlns:a16="http://schemas.microsoft.com/office/drawing/2014/main" val="2414958371"/>
                    </a:ext>
                  </a:extLst>
                </a:gridCol>
                <a:gridCol w="1393457">
                  <a:extLst>
                    <a:ext uri="{9D8B030D-6E8A-4147-A177-3AD203B41FA5}">
                      <a16:colId xmlns:a16="http://schemas.microsoft.com/office/drawing/2014/main" val="2732940240"/>
                    </a:ext>
                  </a:extLst>
                </a:gridCol>
                <a:gridCol w="1305811">
                  <a:extLst>
                    <a:ext uri="{9D8B030D-6E8A-4147-A177-3AD203B41FA5}">
                      <a16:colId xmlns:a16="http://schemas.microsoft.com/office/drawing/2014/main" val="1260790273"/>
                    </a:ext>
                  </a:extLst>
                </a:gridCol>
                <a:gridCol w="2155792">
                  <a:extLst>
                    <a:ext uri="{9D8B030D-6E8A-4147-A177-3AD203B41FA5}">
                      <a16:colId xmlns:a16="http://schemas.microsoft.com/office/drawing/2014/main" val="312859279"/>
                    </a:ext>
                  </a:extLst>
                </a:gridCol>
                <a:gridCol w="1713901">
                  <a:extLst>
                    <a:ext uri="{9D8B030D-6E8A-4147-A177-3AD203B41FA5}">
                      <a16:colId xmlns:a16="http://schemas.microsoft.com/office/drawing/2014/main" val="2158599136"/>
                    </a:ext>
                  </a:extLst>
                </a:gridCol>
                <a:gridCol w="1710004">
                  <a:extLst>
                    <a:ext uri="{9D8B030D-6E8A-4147-A177-3AD203B41FA5}">
                      <a16:colId xmlns:a16="http://schemas.microsoft.com/office/drawing/2014/main" val="841755023"/>
                    </a:ext>
                  </a:extLst>
                </a:gridCol>
                <a:gridCol w="1612316">
                  <a:extLst>
                    <a:ext uri="{9D8B030D-6E8A-4147-A177-3AD203B41FA5}">
                      <a16:colId xmlns:a16="http://schemas.microsoft.com/office/drawing/2014/main" val="2061140860"/>
                    </a:ext>
                  </a:extLst>
                </a:gridCol>
              </a:tblGrid>
              <a:tr h="1033279">
                <a:tc>
                  <a:txBody>
                    <a:bodyPr/>
                    <a:lstStyle/>
                    <a:p>
                      <a:pPr algn="l" fontAlgn="b"/>
                      <a:r>
                        <a:rPr lang="en-US" sz="2400" b="1" i="0" u="none" strike="noStrike" dirty="0">
                          <a:solidFill>
                            <a:srgbClr val="000000"/>
                          </a:solidFill>
                          <a:effectLst/>
                          <a:latin typeface="Calibri" panose="020F0502020204030204" pitchFamily="34" charset="0"/>
                        </a:rPr>
                        <a:t>Treatment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B9421D"/>
                    </a:solidFill>
                  </a:tcPr>
                </a:tc>
                <a:tc>
                  <a:txBody>
                    <a:bodyPr/>
                    <a:lstStyle/>
                    <a:p>
                      <a:pPr algn="ctr" fontAlgn="b"/>
                      <a:r>
                        <a:rPr lang="en-US" sz="2400" b="1" i="0" u="none" strike="noStrike" dirty="0">
                          <a:solidFill>
                            <a:srgbClr val="000000"/>
                          </a:solidFill>
                          <a:effectLst/>
                          <a:latin typeface="Calibri" panose="020F0502020204030204" pitchFamily="34" charset="0"/>
                        </a:rPr>
                        <a:t>Road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421D"/>
                    </a:solidFill>
                  </a:tcPr>
                </a:tc>
                <a:tc>
                  <a:txBody>
                    <a:bodyPr/>
                    <a:lstStyle/>
                    <a:p>
                      <a:pPr algn="ctr" fontAlgn="b"/>
                      <a:r>
                        <a:rPr lang="en-US" sz="2400" b="1" i="0" u="none" strike="noStrike" dirty="0">
                          <a:solidFill>
                            <a:srgbClr val="000000"/>
                          </a:solidFill>
                          <a:effectLst/>
                          <a:latin typeface="Calibri" panose="020F0502020204030204" pitchFamily="34" charset="0"/>
                        </a:rPr>
                        <a:t>Meadow</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421D"/>
                    </a:solidFill>
                  </a:tcPr>
                </a:tc>
                <a:tc>
                  <a:txBody>
                    <a:bodyPr/>
                    <a:lstStyle/>
                    <a:p>
                      <a:pPr algn="ctr" fontAlgn="b"/>
                      <a:r>
                        <a:rPr lang="en-US" sz="2400" b="1" i="0" u="none" strike="noStrike" dirty="0">
                          <a:solidFill>
                            <a:srgbClr val="000000"/>
                          </a:solidFill>
                          <a:effectLst/>
                          <a:latin typeface="Calibri" panose="020F0502020204030204" pitchFamily="34" charset="0"/>
                        </a:rPr>
                        <a:t>Mixed shrub hillside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421D"/>
                    </a:solidFill>
                  </a:tcPr>
                </a:tc>
                <a:tc>
                  <a:txBody>
                    <a:bodyPr/>
                    <a:lstStyle/>
                    <a:p>
                      <a:pPr algn="ctr" fontAlgn="b"/>
                      <a:r>
                        <a:rPr lang="en-US" sz="2400" b="1" i="0" u="none" strike="noStrike" dirty="0">
                          <a:solidFill>
                            <a:srgbClr val="000000"/>
                          </a:solidFill>
                          <a:effectLst/>
                          <a:latin typeface="Calibri" panose="020F0502020204030204" pitchFamily="34" charset="0"/>
                        </a:rPr>
                        <a:t>River corridor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421D"/>
                    </a:solidFill>
                  </a:tcPr>
                </a:tc>
                <a:tc>
                  <a:txBody>
                    <a:bodyPr/>
                    <a:lstStyle/>
                    <a:p>
                      <a:pPr algn="ctr" fontAlgn="b"/>
                      <a:r>
                        <a:rPr lang="en-US" sz="2400" b="1" i="0" u="none" strike="noStrike" dirty="0">
                          <a:solidFill>
                            <a:srgbClr val="000000"/>
                          </a:solidFill>
                          <a:effectLst/>
                          <a:latin typeface="Calibri" panose="020F0502020204030204" pitchFamily="34" charset="0"/>
                        </a:rPr>
                        <a:t>Forested area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421D"/>
                    </a:solidFill>
                  </a:tcPr>
                </a:tc>
                <a:tc>
                  <a:txBody>
                    <a:bodyPr/>
                    <a:lstStyle/>
                    <a:p>
                      <a:pPr algn="ctr" fontAlgn="b"/>
                      <a:r>
                        <a:rPr lang="en-US" sz="2400" b="1" i="0" u="none" strike="noStrike" dirty="0">
                          <a:solidFill>
                            <a:srgbClr val="000000"/>
                          </a:solidFill>
                          <a:effectLst/>
                          <a:latin typeface="Calibri" panose="020F0502020204030204" pitchFamily="34" charset="0"/>
                        </a:rPr>
                        <a:t>Houses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421D"/>
                    </a:solidFill>
                  </a:tcPr>
                </a:tc>
                <a:extLst>
                  <a:ext uri="{0D108BD9-81ED-4DB2-BD59-A6C34878D82A}">
                    <a16:rowId xmlns:a16="http://schemas.microsoft.com/office/drawing/2014/main" val="1363453200"/>
                  </a:ext>
                </a:extLst>
              </a:tr>
              <a:tr h="524588">
                <a:tc>
                  <a:txBody>
                    <a:bodyPr/>
                    <a:lstStyle/>
                    <a:p>
                      <a:pPr algn="l" fontAlgn="b"/>
                      <a:r>
                        <a:rPr lang="en-US" sz="2400" b="1" i="0" u="none" strike="noStrike" dirty="0">
                          <a:solidFill>
                            <a:srgbClr val="000000"/>
                          </a:solidFill>
                          <a:effectLst/>
                          <a:latin typeface="Calibri" panose="020F0502020204030204" pitchFamily="34" charset="0"/>
                        </a:rPr>
                        <a:t>Chainsaw crew</a:t>
                      </a:r>
                    </a:p>
                  </a:txBody>
                  <a:tcPr marL="7620" marR="7620" marT="7620" marB="0" anchor="b">
                    <a:lnL w="6350" cap="flat" cmpd="sng" algn="ctr">
                      <a:solidFill>
                        <a:srgbClr val="8EA9DB"/>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70850203"/>
                  </a:ext>
                </a:extLst>
              </a:tr>
              <a:tr h="1033279">
                <a:tc>
                  <a:txBody>
                    <a:bodyPr/>
                    <a:lstStyle/>
                    <a:p>
                      <a:pPr algn="l" fontAlgn="b"/>
                      <a:r>
                        <a:rPr lang="en-US" sz="2400" b="1" i="0" u="none" strike="noStrike" dirty="0">
                          <a:solidFill>
                            <a:srgbClr val="000000"/>
                          </a:solidFill>
                          <a:effectLst/>
                          <a:latin typeface="Calibri" panose="020F0502020204030204" pitchFamily="34" charset="0"/>
                        </a:rPr>
                        <a:t>Mowing and mastication</a:t>
                      </a:r>
                    </a:p>
                  </a:txBody>
                  <a:tcPr marL="7620" marR="7620" marT="7620" marB="0" anchor="b">
                    <a:lnL w="6350" cap="flat" cmpd="sng" algn="ctr">
                      <a:solidFill>
                        <a:srgbClr val="8EA9DB"/>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39194813"/>
                  </a:ext>
                </a:extLst>
              </a:tr>
              <a:tr h="1033279">
                <a:tc>
                  <a:txBody>
                    <a:bodyPr/>
                    <a:lstStyle/>
                    <a:p>
                      <a:pPr algn="l" fontAlgn="b"/>
                      <a:r>
                        <a:rPr lang="en-US" sz="2400" b="1" i="0" u="none" strike="noStrike" dirty="0">
                          <a:solidFill>
                            <a:srgbClr val="000000"/>
                          </a:solidFill>
                          <a:effectLst/>
                          <a:latin typeface="Calibri" panose="020F0502020204030204" pitchFamily="34" charset="0"/>
                        </a:rPr>
                        <a:t>Herbicide and grazing</a:t>
                      </a:r>
                    </a:p>
                  </a:txBody>
                  <a:tcPr marL="7620" marR="7620" marT="7620" marB="0" anchor="b">
                    <a:lnL w="6350" cap="flat" cmpd="sng" algn="ctr">
                      <a:solidFill>
                        <a:srgbClr val="8EA9DB"/>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72330356"/>
                  </a:ext>
                </a:extLst>
              </a:tr>
              <a:tr h="524588">
                <a:tc>
                  <a:txBody>
                    <a:bodyPr/>
                    <a:lstStyle/>
                    <a:p>
                      <a:pPr algn="l" fontAlgn="b"/>
                      <a:r>
                        <a:rPr lang="en-US" sz="2400" b="1" i="0" u="none" strike="noStrike" dirty="0">
                          <a:solidFill>
                            <a:srgbClr val="000000"/>
                          </a:solidFill>
                          <a:effectLst/>
                          <a:latin typeface="Calibri" panose="020F0502020204030204" pitchFamily="34" charset="0"/>
                        </a:rPr>
                        <a:t>Planting plants</a:t>
                      </a:r>
                    </a:p>
                  </a:txBody>
                  <a:tcPr marL="7620" marR="7620" marT="7620" marB="0" anchor="b">
                    <a:lnL w="6350" cap="flat" cmpd="sng" algn="ctr">
                      <a:solidFill>
                        <a:srgbClr val="8EA9DB"/>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05050274"/>
                  </a:ext>
                </a:extLst>
              </a:tr>
              <a:tr h="524588">
                <a:tc>
                  <a:txBody>
                    <a:bodyPr/>
                    <a:lstStyle/>
                    <a:p>
                      <a:pPr algn="l" fontAlgn="b"/>
                      <a:r>
                        <a:rPr lang="en-US" sz="2400" b="1" i="0" u="none" strike="noStrike" dirty="0">
                          <a:solidFill>
                            <a:srgbClr val="000000"/>
                          </a:solidFill>
                          <a:effectLst/>
                          <a:latin typeface="Calibri" panose="020F0502020204030204" pitchFamily="34" charset="0"/>
                        </a:rPr>
                        <a:t>Prescribed fire</a:t>
                      </a:r>
                    </a:p>
                  </a:txBody>
                  <a:tcPr marL="7620" marR="7620" marT="7620" marB="0" anchor="b">
                    <a:lnL w="6350" cap="flat" cmpd="sng" algn="ctr">
                      <a:solidFill>
                        <a:srgbClr val="8EA9DB"/>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28968673"/>
                  </a:ext>
                </a:extLst>
              </a:tr>
            </a:tbl>
          </a:graphicData>
        </a:graphic>
      </p:graphicFrame>
    </p:spTree>
    <p:extLst>
      <p:ext uri="{BB962C8B-B14F-4D97-AF65-F5344CB8AC3E}">
        <p14:creationId xmlns:p14="http://schemas.microsoft.com/office/powerpoint/2010/main" val="1535022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8D14-7AA0-457A-B673-AD09B94567CE}"/>
              </a:ext>
            </a:extLst>
          </p:cNvPr>
          <p:cNvSpPr>
            <a:spLocks noGrp="1"/>
          </p:cNvSpPr>
          <p:nvPr>
            <p:ph type="title"/>
          </p:nvPr>
        </p:nvSpPr>
        <p:spPr>
          <a:solidFill>
            <a:srgbClr val="B9421D"/>
          </a:solidFill>
        </p:spPr>
        <p:txBody>
          <a:bodyPr/>
          <a:lstStyle/>
          <a:p>
            <a:r>
              <a:rPr lang="en-US" dirty="0"/>
              <a:t>Peer evaluations</a:t>
            </a:r>
          </a:p>
        </p:txBody>
      </p:sp>
      <p:sp>
        <p:nvSpPr>
          <p:cNvPr id="3" name="Content Placeholder 2">
            <a:extLst>
              <a:ext uri="{FF2B5EF4-FFF2-40B4-BE49-F238E27FC236}">
                <a16:creationId xmlns:a16="http://schemas.microsoft.com/office/drawing/2014/main" id="{1B8F532F-6FE4-4DE2-890A-A6075E4682E1}"/>
              </a:ext>
            </a:extLst>
          </p:cNvPr>
          <p:cNvSpPr>
            <a:spLocks noGrp="1"/>
          </p:cNvSpPr>
          <p:nvPr>
            <p:ph idx="1"/>
          </p:nvPr>
        </p:nvSpPr>
        <p:spPr/>
        <p:txBody>
          <a:bodyPr/>
          <a:lstStyle/>
          <a:p>
            <a:pPr fontAlgn="base"/>
            <a:r>
              <a:rPr lang="en-US" dirty="0"/>
              <a:t>What parts of their plan would be the most helpful at increasing the wildfire resilience around </a:t>
            </a:r>
            <a:r>
              <a:rPr lang="en-US" dirty="0" err="1"/>
              <a:t>Emberville</a:t>
            </a:r>
            <a:r>
              <a:rPr lang="en-US" dirty="0"/>
              <a:t>?</a:t>
            </a:r>
          </a:p>
          <a:p>
            <a:pPr fontAlgn="base"/>
            <a:endParaRPr lang="en-US" dirty="0"/>
          </a:p>
          <a:p>
            <a:pPr fontAlgn="base"/>
            <a:r>
              <a:rPr lang="en-US" dirty="0"/>
              <a:t>What is one area their plan could be improved?</a:t>
            </a:r>
          </a:p>
          <a:p>
            <a:pPr lvl="1" fontAlgn="base"/>
            <a:r>
              <a:rPr lang="en-US" dirty="0"/>
              <a:t> What could be improved or you would have done differently? How will it maintain healthy population sizes?</a:t>
            </a:r>
          </a:p>
          <a:p>
            <a:endParaRPr lang="en-US" dirty="0"/>
          </a:p>
        </p:txBody>
      </p:sp>
    </p:spTree>
    <p:extLst>
      <p:ext uri="{BB962C8B-B14F-4D97-AF65-F5344CB8AC3E}">
        <p14:creationId xmlns:p14="http://schemas.microsoft.com/office/powerpoint/2010/main" val="3837452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BA3F-4315-4DAB-96A2-A21816F86D8C}"/>
              </a:ext>
            </a:extLst>
          </p:cNvPr>
          <p:cNvSpPr>
            <a:spLocks noGrp="1"/>
          </p:cNvSpPr>
          <p:nvPr>
            <p:ph type="title"/>
          </p:nvPr>
        </p:nvSpPr>
        <p:spPr>
          <a:solidFill>
            <a:srgbClr val="B9421D"/>
          </a:solidFill>
        </p:spPr>
        <p:txBody>
          <a:bodyPr/>
          <a:lstStyle/>
          <a:p>
            <a:r>
              <a:rPr lang="en-US" dirty="0"/>
              <a:t>Reflection questions</a:t>
            </a:r>
          </a:p>
        </p:txBody>
      </p:sp>
      <p:sp>
        <p:nvSpPr>
          <p:cNvPr id="3" name="Content Placeholder 2">
            <a:extLst>
              <a:ext uri="{FF2B5EF4-FFF2-40B4-BE49-F238E27FC236}">
                <a16:creationId xmlns:a16="http://schemas.microsoft.com/office/drawing/2014/main" id="{06A9B9B1-806E-43C9-95A8-2D6D0A74B2CF}"/>
              </a:ext>
            </a:extLst>
          </p:cNvPr>
          <p:cNvSpPr>
            <a:spLocks noGrp="1"/>
          </p:cNvSpPr>
          <p:nvPr>
            <p:ph idx="1"/>
          </p:nvPr>
        </p:nvSpPr>
        <p:spPr/>
        <p:txBody>
          <a:bodyPr/>
          <a:lstStyle/>
          <a:p>
            <a:r>
              <a:rPr lang="en-US" dirty="0"/>
              <a:t>Complete these short questions about why you picked the services and areas you did</a:t>
            </a:r>
          </a:p>
          <a:p>
            <a:pPr marL="0" indent="0">
              <a:buNone/>
            </a:pPr>
            <a:endParaRPr lang="en-US" dirty="0"/>
          </a:p>
          <a:p>
            <a:r>
              <a:rPr lang="en-US" dirty="0"/>
              <a:t>Peer evaluation tomorrow will be based on your selections, resilience score and justification</a:t>
            </a:r>
          </a:p>
        </p:txBody>
      </p:sp>
    </p:spTree>
    <p:extLst>
      <p:ext uri="{BB962C8B-B14F-4D97-AF65-F5344CB8AC3E}">
        <p14:creationId xmlns:p14="http://schemas.microsoft.com/office/powerpoint/2010/main" val="2938295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2E49-C4EE-764C-969D-F0414CDDF910}"/>
              </a:ext>
            </a:extLst>
          </p:cNvPr>
          <p:cNvSpPr>
            <a:spLocks noGrp="1"/>
          </p:cNvSpPr>
          <p:nvPr>
            <p:ph type="title"/>
          </p:nvPr>
        </p:nvSpPr>
        <p:spPr>
          <a:solidFill>
            <a:srgbClr val="B9421D"/>
          </a:solidFill>
        </p:spPr>
        <p:txBody>
          <a:bodyPr/>
          <a:lstStyle/>
          <a:p>
            <a:r>
              <a:rPr lang="en-US" dirty="0"/>
              <a:t>Reflection questions 2</a:t>
            </a:r>
          </a:p>
        </p:txBody>
      </p:sp>
      <p:sp>
        <p:nvSpPr>
          <p:cNvPr id="3" name="Content Placeholder 2">
            <a:extLst>
              <a:ext uri="{FF2B5EF4-FFF2-40B4-BE49-F238E27FC236}">
                <a16:creationId xmlns:a16="http://schemas.microsoft.com/office/drawing/2014/main" id="{889BCD67-6424-CC4E-8FC7-3D67331A629B}"/>
              </a:ext>
            </a:extLst>
          </p:cNvPr>
          <p:cNvSpPr>
            <a:spLocks noGrp="1"/>
          </p:cNvSpPr>
          <p:nvPr>
            <p:ph idx="1"/>
          </p:nvPr>
        </p:nvSpPr>
        <p:spPr/>
        <p:txBody>
          <a:bodyPr>
            <a:normAutofit/>
          </a:bodyPr>
          <a:lstStyle/>
          <a:p>
            <a:pPr marL="514350" indent="-514350" fontAlgn="base">
              <a:buFont typeface="+mj-lt"/>
              <a:buAutoNum type="arabicPeriod"/>
            </a:pPr>
            <a:r>
              <a:rPr lang="en-US" dirty="0"/>
              <a:t>Describe two of the most important actions in your plan and their impact</a:t>
            </a:r>
          </a:p>
          <a:p>
            <a:pPr marL="514350" indent="-514350" fontAlgn="base">
              <a:buFont typeface="+mj-lt"/>
              <a:buAutoNum type="arabicPeriod"/>
            </a:pPr>
            <a:r>
              <a:rPr lang="en-US" dirty="0"/>
              <a:t>If you chose multiple actions in an area, why did you choose those actions that area?</a:t>
            </a:r>
          </a:p>
          <a:p>
            <a:pPr marL="514350" indent="-514350" fontAlgn="base">
              <a:buFont typeface="+mj-lt"/>
              <a:buAutoNum type="arabicPeriod"/>
            </a:pPr>
            <a:r>
              <a:rPr lang="en-US" dirty="0"/>
              <a:t>Describe how one of your actions will increase the biodiversity around </a:t>
            </a:r>
            <a:r>
              <a:rPr lang="en-US" dirty="0" err="1"/>
              <a:t>Emberville</a:t>
            </a:r>
            <a:endParaRPr lang="en-US" dirty="0"/>
          </a:p>
          <a:p>
            <a:pPr marL="514350" indent="-514350" fontAlgn="base">
              <a:buFont typeface="+mj-lt"/>
              <a:buAutoNum type="arabicPeriod"/>
            </a:pPr>
            <a:r>
              <a:rPr lang="en-US" dirty="0"/>
              <a:t>Describe how one of your actions will help maintain a healthy plant population size around </a:t>
            </a:r>
            <a:r>
              <a:rPr lang="en-US" dirty="0" err="1"/>
              <a:t>Emberville</a:t>
            </a:r>
            <a:endParaRPr lang="en-US" dirty="0"/>
          </a:p>
        </p:txBody>
      </p:sp>
    </p:spTree>
    <p:extLst>
      <p:ext uri="{BB962C8B-B14F-4D97-AF65-F5344CB8AC3E}">
        <p14:creationId xmlns:p14="http://schemas.microsoft.com/office/powerpoint/2010/main" val="66640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6D3CDE8-C073-4277-8FEE-E20CEABB0ED3}"/>
              </a:ext>
            </a:extLst>
          </p:cNvPr>
          <p:cNvGraphicFramePr>
            <a:graphicFrameLocks noGrp="1"/>
          </p:cNvGraphicFramePr>
          <p:nvPr>
            <p:ph idx="1"/>
            <p:extLst>
              <p:ext uri="{D42A27DB-BD31-4B8C-83A1-F6EECF244321}">
                <p14:modId xmlns:p14="http://schemas.microsoft.com/office/powerpoint/2010/main" val="1082596927"/>
              </p:ext>
            </p:extLst>
          </p:nvPr>
        </p:nvGraphicFramePr>
        <p:xfrm>
          <a:off x="0" y="0"/>
          <a:ext cx="12192000" cy="685800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672994584"/>
                    </a:ext>
                  </a:extLst>
                </a:gridCol>
                <a:gridCol w="4064000">
                  <a:extLst>
                    <a:ext uri="{9D8B030D-6E8A-4147-A177-3AD203B41FA5}">
                      <a16:colId xmlns:a16="http://schemas.microsoft.com/office/drawing/2014/main" val="3993436865"/>
                    </a:ext>
                  </a:extLst>
                </a:gridCol>
                <a:gridCol w="4064000">
                  <a:extLst>
                    <a:ext uri="{9D8B030D-6E8A-4147-A177-3AD203B41FA5}">
                      <a16:colId xmlns:a16="http://schemas.microsoft.com/office/drawing/2014/main" val="48663980"/>
                    </a:ext>
                  </a:extLst>
                </a:gridCol>
              </a:tblGrid>
              <a:tr h="1838765">
                <a:tc>
                  <a:txBody>
                    <a:bodyPr/>
                    <a:lstStyle/>
                    <a:p>
                      <a:pPr algn="ctr"/>
                      <a:r>
                        <a:rPr lang="en-US" sz="2800" dirty="0"/>
                        <a:t>Areas for improvement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421D"/>
                    </a:solidFill>
                  </a:tcPr>
                </a:tc>
                <a:tc>
                  <a:txBody>
                    <a:bodyPr/>
                    <a:lstStyle/>
                    <a:p>
                      <a:pPr algn="ctr"/>
                      <a:r>
                        <a:rPr lang="en-US" sz="2800" dirty="0"/>
                        <a:t>Proficient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421D"/>
                    </a:solidFill>
                  </a:tcPr>
                </a:tc>
                <a:tc>
                  <a:txBody>
                    <a:bodyPr/>
                    <a:lstStyle/>
                    <a:p>
                      <a:pPr algn="ctr"/>
                      <a:r>
                        <a:rPr lang="en-US" sz="2800" dirty="0"/>
                        <a:t>Examples of exceeding standards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421D"/>
                    </a:solidFill>
                  </a:tcPr>
                </a:tc>
                <a:extLst>
                  <a:ext uri="{0D108BD9-81ED-4DB2-BD59-A6C34878D82A}">
                    <a16:rowId xmlns:a16="http://schemas.microsoft.com/office/drawing/2014/main" val="1608188318"/>
                  </a:ext>
                </a:extLst>
              </a:tr>
              <a:tr h="2509618">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t>Completes CERs that effectively use evidence sources in this unit to make a thoughtful and logical argument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7930131"/>
                  </a:ext>
                </a:extLst>
              </a:tr>
              <a:tr h="2509618">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t>Completes a land management plan demonstrating what they have learned in this unit to justify the choices made about how to increase wildfire resilience around </a:t>
                      </a:r>
                      <a:r>
                        <a:rPr lang="en-US" sz="2400" dirty="0" err="1"/>
                        <a:t>Emberville</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8695365"/>
                  </a:ext>
                </a:extLst>
              </a:tr>
            </a:tbl>
          </a:graphicData>
        </a:graphic>
      </p:graphicFrame>
    </p:spTree>
    <p:extLst>
      <p:ext uri="{BB962C8B-B14F-4D97-AF65-F5344CB8AC3E}">
        <p14:creationId xmlns:p14="http://schemas.microsoft.com/office/powerpoint/2010/main" val="3595766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9B38C-D4EE-4337-A84F-E17CBBDDB7E0}"/>
              </a:ext>
            </a:extLst>
          </p:cNvPr>
          <p:cNvSpPr>
            <a:spLocks noGrp="1"/>
          </p:cNvSpPr>
          <p:nvPr>
            <p:ph type="title"/>
          </p:nvPr>
        </p:nvSpPr>
        <p:spPr>
          <a:solidFill>
            <a:srgbClr val="B9421D"/>
          </a:solidFill>
        </p:spPr>
        <p:txBody>
          <a:bodyPr/>
          <a:lstStyle/>
          <a:p>
            <a:r>
              <a:rPr lang="en-US" dirty="0"/>
              <a:t>Wildfire and ecosystem stability?</a:t>
            </a:r>
          </a:p>
        </p:txBody>
      </p:sp>
      <p:sp>
        <p:nvSpPr>
          <p:cNvPr id="3" name="Content Placeholder 2">
            <a:extLst>
              <a:ext uri="{FF2B5EF4-FFF2-40B4-BE49-F238E27FC236}">
                <a16:creationId xmlns:a16="http://schemas.microsoft.com/office/drawing/2014/main" id="{D616D3F8-0F0E-40E5-9CEA-8BE1DF7F2491}"/>
              </a:ext>
            </a:extLst>
          </p:cNvPr>
          <p:cNvSpPr>
            <a:spLocks noGrp="1"/>
          </p:cNvSpPr>
          <p:nvPr>
            <p:ph idx="1"/>
          </p:nvPr>
        </p:nvSpPr>
        <p:spPr/>
        <p:txBody>
          <a:bodyPr>
            <a:normAutofit/>
          </a:bodyPr>
          <a:lstStyle/>
          <a:p>
            <a:r>
              <a:rPr lang="en-US" dirty="0"/>
              <a:t>Ecosystems are always changing</a:t>
            </a:r>
          </a:p>
          <a:p>
            <a:pPr lvl="1"/>
            <a:r>
              <a:rPr lang="en-US" dirty="0"/>
              <a:t>Gradual changes with high resilience = Stable</a:t>
            </a:r>
          </a:p>
          <a:p>
            <a:pPr lvl="1"/>
            <a:r>
              <a:rPr lang="en-US" dirty="0"/>
              <a:t>Fast changes with low resilience = Unstable and lasting changes</a:t>
            </a:r>
          </a:p>
          <a:p>
            <a:endParaRPr lang="en-US" dirty="0"/>
          </a:p>
          <a:p>
            <a:r>
              <a:rPr lang="en-US" dirty="0"/>
              <a:t>Claim Evidence Reasoning</a:t>
            </a:r>
          </a:p>
          <a:p>
            <a:pPr lvl="1"/>
            <a:r>
              <a:rPr lang="en-US" dirty="0"/>
              <a:t>Complete a C.E.R statement</a:t>
            </a:r>
          </a:p>
        </p:txBody>
      </p:sp>
    </p:spTree>
    <p:extLst>
      <p:ext uri="{BB962C8B-B14F-4D97-AF65-F5344CB8AC3E}">
        <p14:creationId xmlns:p14="http://schemas.microsoft.com/office/powerpoint/2010/main" val="1984040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06C9-8DE0-443E-8379-6520E5D80E64}"/>
              </a:ext>
            </a:extLst>
          </p:cNvPr>
          <p:cNvSpPr>
            <a:spLocks noGrp="1"/>
          </p:cNvSpPr>
          <p:nvPr>
            <p:ph type="title"/>
          </p:nvPr>
        </p:nvSpPr>
        <p:spPr>
          <a:solidFill>
            <a:srgbClr val="B9421D"/>
          </a:solidFill>
        </p:spPr>
        <p:txBody>
          <a:bodyPr/>
          <a:lstStyle/>
          <a:p>
            <a:r>
              <a:rPr lang="en-US" dirty="0"/>
              <a:t>Claim evidence reasoning</a:t>
            </a:r>
          </a:p>
        </p:txBody>
      </p:sp>
      <p:sp>
        <p:nvSpPr>
          <p:cNvPr id="3" name="Content Placeholder 2">
            <a:extLst>
              <a:ext uri="{FF2B5EF4-FFF2-40B4-BE49-F238E27FC236}">
                <a16:creationId xmlns:a16="http://schemas.microsoft.com/office/drawing/2014/main" id="{A2020B4F-F4A5-4E31-838A-1BE127AFD51D}"/>
              </a:ext>
            </a:extLst>
          </p:cNvPr>
          <p:cNvSpPr>
            <a:spLocks noGrp="1"/>
          </p:cNvSpPr>
          <p:nvPr>
            <p:ph idx="1"/>
          </p:nvPr>
        </p:nvSpPr>
        <p:spPr/>
        <p:txBody>
          <a:bodyPr/>
          <a:lstStyle/>
          <a:p>
            <a:r>
              <a:rPr lang="en-US" dirty="0"/>
              <a:t>Possible sources of evidence</a:t>
            </a:r>
          </a:p>
          <a:p>
            <a:pPr lvl="1"/>
            <a:r>
              <a:rPr lang="en-US" dirty="0"/>
              <a:t>Plant readings </a:t>
            </a:r>
          </a:p>
          <a:p>
            <a:pPr lvl="1"/>
            <a:r>
              <a:rPr lang="en-US" dirty="0"/>
              <a:t>Matchstick model forest fire severity demonstration</a:t>
            </a:r>
          </a:p>
          <a:p>
            <a:pPr lvl="1"/>
            <a:r>
              <a:rPr lang="en-US" dirty="0"/>
              <a:t>Forest carrying capacity graphs</a:t>
            </a:r>
          </a:p>
          <a:p>
            <a:pPr lvl="1"/>
            <a:r>
              <a:rPr lang="en-US" dirty="0"/>
              <a:t>Your answers from challenges 1, 2, and 3 on biodiversity and fire frequency  </a:t>
            </a:r>
          </a:p>
          <a:p>
            <a:pPr lvl="1"/>
            <a:r>
              <a:rPr lang="en-US" dirty="0"/>
              <a:t>Data from the field day</a:t>
            </a:r>
          </a:p>
          <a:p>
            <a:pPr marL="0" indent="0">
              <a:buNone/>
            </a:pPr>
            <a:endParaRPr lang="en-US" dirty="0"/>
          </a:p>
        </p:txBody>
      </p:sp>
    </p:spTree>
    <p:extLst>
      <p:ext uri="{BB962C8B-B14F-4D97-AF65-F5344CB8AC3E}">
        <p14:creationId xmlns:p14="http://schemas.microsoft.com/office/powerpoint/2010/main" val="50535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A2CC0-64FC-484D-ACCC-A965E4851B6B}"/>
              </a:ext>
            </a:extLst>
          </p:cNvPr>
          <p:cNvSpPr>
            <a:spLocks noGrp="1"/>
          </p:cNvSpPr>
          <p:nvPr>
            <p:ph type="title"/>
          </p:nvPr>
        </p:nvSpPr>
        <p:spPr>
          <a:solidFill>
            <a:srgbClr val="B9421D"/>
          </a:solidFill>
        </p:spPr>
        <p:txBody>
          <a:bodyPr/>
          <a:lstStyle/>
          <a:p>
            <a:r>
              <a:rPr lang="en-US" dirty="0"/>
              <a:t>How can we prepare Emberville for wildfire?</a:t>
            </a:r>
          </a:p>
        </p:txBody>
      </p:sp>
      <p:pic>
        <p:nvPicPr>
          <p:cNvPr id="4" name="Picture 2" descr="A satellite image of a small community of ~25 houses surrounded by forest meadows and small creek with a road running through it. ">
            <a:extLst>
              <a:ext uri="{FF2B5EF4-FFF2-40B4-BE49-F238E27FC236}">
                <a16:creationId xmlns:a16="http://schemas.microsoft.com/office/drawing/2014/main" id="{43543FD0-8A88-4FAA-8BAC-24606021D3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5" t="14507" r="362" b="16575"/>
          <a:stretch/>
        </p:blipFill>
        <p:spPr bwMode="auto">
          <a:xfrm>
            <a:off x="2414016" y="1804415"/>
            <a:ext cx="6937248" cy="4954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99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A2CC0-64FC-484D-ACCC-A965E4851B6B}"/>
              </a:ext>
            </a:extLst>
          </p:cNvPr>
          <p:cNvSpPr>
            <a:spLocks noGrp="1"/>
          </p:cNvSpPr>
          <p:nvPr>
            <p:ph type="title"/>
          </p:nvPr>
        </p:nvSpPr>
        <p:spPr>
          <a:solidFill>
            <a:srgbClr val="B9421D"/>
          </a:solidFill>
        </p:spPr>
        <p:txBody>
          <a:bodyPr/>
          <a:lstStyle/>
          <a:p>
            <a:r>
              <a:rPr lang="en-US" dirty="0"/>
              <a:t>Land management actions</a:t>
            </a:r>
          </a:p>
        </p:txBody>
      </p:sp>
      <p:sp>
        <p:nvSpPr>
          <p:cNvPr id="3" name="Content Placeholder 2">
            <a:extLst>
              <a:ext uri="{FF2B5EF4-FFF2-40B4-BE49-F238E27FC236}">
                <a16:creationId xmlns:a16="http://schemas.microsoft.com/office/drawing/2014/main" id="{7C659C07-BBCB-C04C-B67A-08CFEE975177}"/>
              </a:ext>
            </a:extLst>
          </p:cNvPr>
          <p:cNvSpPr>
            <a:spLocks noGrp="1"/>
          </p:cNvSpPr>
          <p:nvPr>
            <p:ph idx="1"/>
          </p:nvPr>
        </p:nvSpPr>
        <p:spPr/>
        <p:txBody>
          <a:bodyPr>
            <a:normAutofit/>
          </a:bodyPr>
          <a:lstStyle/>
          <a:p>
            <a:r>
              <a:rPr lang="en-US" dirty="0"/>
              <a:t>Chainsaw crew</a:t>
            </a:r>
          </a:p>
          <a:p>
            <a:r>
              <a:rPr lang="en-US" dirty="0"/>
              <a:t>Mowing and mastication</a:t>
            </a:r>
          </a:p>
          <a:p>
            <a:r>
              <a:rPr lang="en-US" dirty="0"/>
              <a:t>Herbicide and grazing of cheatgrass</a:t>
            </a:r>
          </a:p>
          <a:p>
            <a:r>
              <a:rPr lang="en-US" dirty="0"/>
              <a:t>Planting competing plants</a:t>
            </a:r>
          </a:p>
          <a:p>
            <a:r>
              <a:rPr lang="en-US" dirty="0"/>
              <a:t>Prescribed fire</a:t>
            </a:r>
          </a:p>
          <a:p>
            <a:endParaRPr lang="en-US" dirty="0"/>
          </a:p>
          <a:p>
            <a:endParaRPr lang="en-US" dirty="0"/>
          </a:p>
        </p:txBody>
      </p:sp>
    </p:spTree>
    <p:extLst>
      <p:ext uri="{BB962C8B-B14F-4D97-AF65-F5344CB8AC3E}">
        <p14:creationId xmlns:p14="http://schemas.microsoft.com/office/powerpoint/2010/main" val="224594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C220-81CC-4FFC-A5DF-1C68F0354CE5}"/>
              </a:ext>
            </a:extLst>
          </p:cNvPr>
          <p:cNvSpPr>
            <a:spLocks noGrp="1"/>
          </p:cNvSpPr>
          <p:nvPr>
            <p:ph type="title"/>
          </p:nvPr>
        </p:nvSpPr>
        <p:spPr>
          <a:solidFill>
            <a:srgbClr val="B9421D"/>
          </a:solidFill>
        </p:spPr>
        <p:txBody>
          <a:bodyPr/>
          <a:lstStyle/>
          <a:p>
            <a:r>
              <a:rPr lang="en-US" dirty="0"/>
              <a:t>Tree and plant removal</a:t>
            </a:r>
          </a:p>
        </p:txBody>
      </p:sp>
      <p:sp>
        <p:nvSpPr>
          <p:cNvPr id="3" name="Text Placeholder 2">
            <a:extLst>
              <a:ext uri="{FF2B5EF4-FFF2-40B4-BE49-F238E27FC236}">
                <a16:creationId xmlns:a16="http://schemas.microsoft.com/office/drawing/2014/main" id="{FE3C85B2-A80E-41B3-B70F-C9B3C5E1E775}"/>
              </a:ext>
            </a:extLst>
          </p:cNvPr>
          <p:cNvSpPr>
            <a:spLocks noGrp="1"/>
          </p:cNvSpPr>
          <p:nvPr>
            <p:ph type="body" idx="1"/>
          </p:nvPr>
        </p:nvSpPr>
        <p:spPr/>
        <p:txBody>
          <a:bodyPr/>
          <a:lstStyle/>
          <a:p>
            <a:pPr algn="ctr"/>
            <a:r>
              <a:rPr lang="en-US" dirty="0"/>
              <a:t>Mowing and mastication</a:t>
            </a:r>
          </a:p>
        </p:txBody>
      </p:sp>
      <p:sp>
        <p:nvSpPr>
          <p:cNvPr id="4" name="Content Placeholder 3">
            <a:extLst>
              <a:ext uri="{FF2B5EF4-FFF2-40B4-BE49-F238E27FC236}">
                <a16:creationId xmlns:a16="http://schemas.microsoft.com/office/drawing/2014/main" id="{F5109C4F-C2BB-4030-9BA2-FC7305BF0D32}"/>
              </a:ext>
            </a:extLst>
          </p:cNvPr>
          <p:cNvSpPr>
            <a:spLocks noGrp="1"/>
          </p:cNvSpPr>
          <p:nvPr>
            <p:ph sz="half" idx="2"/>
          </p:nvPr>
        </p:nvSpPr>
        <p:spPr/>
        <p:txBody>
          <a:bodyPr/>
          <a:lstStyle/>
          <a:p>
            <a:pPr marL="285750" indent="-285750">
              <a:buFont typeface="Arial" panose="020B0604020202020204" pitchFamily="34" charset="0"/>
              <a:buChar char="•"/>
            </a:pPr>
            <a:r>
              <a:rPr lang="en-US" sz="2800" dirty="0"/>
              <a:t>Fast, on flatter ground</a:t>
            </a:r>
          </a:p>
          <a:p>
            <a:pPr marL="285750" indent="-285750">
              <a:buFont typeface="Arial" panose="020B0604020202020204" pitchFamily="34" charset="0"/>
              <a:buChar char="•"/>
            </a:pPr>
            <a:r>
              <a:rPr lang="en-US" sz="2800" dirty="0"/>
              <a:t>Mow shrubs and grasses</a:t>
            </a:r>
          </a:p>
          <a:p>
            <a:pPr marL="285750" indent="-285750">
              <a:buFont typeface="Arial" panose="020B0604020202020204" pitchFamily="34" charset="0"/>
              <a:buChar char="•"/>
            </a:pPr>
            <a:r>
              <a:rPr lang="en-US" sz="2800" dirty="0"/>
              <a:t>Masticate trees and shrubs</a:t>
            </a:r>
            <a:endParaRPr lang="en-US" sz="2000" dirty="0"/>
          </a:p>
          <a:p>
            <a:endParaRPr lang="en-US" dirty="0"/>
          </a:p>
        </p:txBody>
      </p:sp>
      <p:sp>
        <p:nvSpPr>
          <p:cNvPr id="5" name="Text Placeholder 4">
            <a:extLst>
              <a:ext uri="{FF2B5EF4-FFF2-40B4-BE49-F238E27FC236}">
                <a16:creationId xmlns:a16="http://schemas.microsoft.com/office/drawing/2014/main" id="{82ABF580-EBB3-4E2F-9EBC-111329BDA449}"/>
              </a:ext>
            </a:extLst>
          </p:cNvPr>
          <p:cNvSpPr>
            <a:spLocks noGrp="1"/>
          </p:cNvSpPr>
          <p:nvPr>
            <p:ph type="body" sz="quarter" idx="3"/>
          </p:nvPr>
        </p:nvSpPr>
        <p:spPr/>
        <p:txBody>
          <a:bodyPr/>
          <a:lstStyle/>
          <a:p>
            <a:pPr algn="ctr"/>
            <a:r>
              <a:rPr lang="en-US" dirty="0"/>
              <a:t>Chainsaw crew</a:t>
            </a:r>
          </a:p>
        </p:txBody>
      </p:sp>
      <p:sp>
        <p:nvSpPr>
          <p:cNvPr id="6" name="Content Placeholder 5">
            <a:extLst>
              <a:ext uri="{FF2B5EF4-FFF2-40B4-BE49-F238E27FC236}">
                <a16:creationId xmlns:a16="http://schemas.microsoft.com/office/drawing/2014/main" id="{4EA8E2F7-B78C-4FE4-A31C-DA95DF74E6EE}"/>
              </a:ext>
            </a:extLst>
          </p:cNvPr>
          <p:cNvSpPr>
            <a:spLocks noGrp="1"/>
          </p:cNvSpPr>
          <p:nvPr>
            <p:ph sz="quarter" idx="4"/>
          </p:nvPr>
        </p:nvSpPr>
        <p:spPr>
          <a:xfrm>
            <a:off x="7008812" y="2671761"/>
            <a:ext cx="5183188" cy="3517901"/>
          </a:xfrm>
        </p:spPr>
        <p:txBody>
          <a:bodyPr/>
          <a:lstStyle/>
          <a:p>
            <a:pPr marL="285750" indent="-285750">
              <a:buFont typeface="Arial" panose="020B0604020202020204" pitchFamily="34" charset="0"/>
              <a:buChar char="•"/>
            </a:pPr>
            <a:r>
              <a:rPr lang="en-US" sz="2800" dirty="0"/>
              <a:t>Slower</a:t>
            </a:r>
          </a:p>
          <a:p>
            <a:pPr marL="285750" indent="-285750">
              <a:buFont typeface="Arial" panose="020B0604020202020204" pitchFamily="34" charset="0"/>
              <a:buChar char="•"/>
            </a:pPr>
            <a:r>
              <a:rPr lang="en-US" sz="2800" dirty="0"/>
              <a:t>More precise</a:t>
            </a:r>
          </a:p>
          <a:p>
            <a:pPr marL="285750" indent="-285750">
              <a:buFont typeface="Arial" panose="020B0604020202020204" pitchFamily="34" charset="0"/>
              <a:buChar char="•"/>
            </a:pPr>
            <a:r>
              <a:rPr lang="en-US" sz="2800" dirty="0"/>
              <a:t>Can go on steeper hills</a:t>
            </a:r>
            <a:endParaRPr lang="en-US" sz="2000" dirty="0"/>
          </a:p>
        </p:txBody>
      </p:sp>
      <p:pic>
        <p:nvPicPr>
          <p:cNvPr id="1026" name="Picture 2" descr="A small front end loader with a masticator attachment instead of a bucket. The masticator attachment has many spinning teeth that grind up plants and trees. &#10;Durango Field Office - Colorado State Forest Service">
            <a:extLst>
              <a:ext uri="{FF2B5EF4-FFF2-40B4-BE49-F238E27FC236}">
                <a16:creationId xmlns:a16="http://schemas.microsoft.com/office/drawing/2014/main" id="{370E3E03-E2D5-4B68-8ED7-A28182C203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05" t="6524" r="10381" b="23714"/>
          <a:stretch/>
        </p:blipFill>
        <p:spPr bwMode="auto">
          <a:xfrm>
            <a:off x="261257" y="4352927"/>
            <a:ext cx="2986998" cy="22417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forester cuts a back cut into a 20 inch diameter tree with a chainsaw.">
            <a:extLst>
              <a:ext uri="{FF2B5EF4-FFF2-40B4-BE49-F238E27FC236}">
                <a16:creationId xmlns:a16="http://schemas.microsoft.com/office/drawing/2014/main" id="{3BF87F80-8941-48E8-A930-45DB4736892E}"/>
              </a:ext>
              <a:ext uri="{C183D7F6-B498-43B3-948B-1728B52AA6E4}">
                <adec:decorative xmlns:adec="http://schemas.microsoft.com/office/drawing/2017/decorative" val="0"/>
              </a:ext>
            </a:extLst>
          </p:cNvPr>
          <p:cNvPicPr>
            <a:picLocks noChangeAspect="1"/>
          </p:cNvPicPr>
          <p:nvPr/>
        </p:nvPicPr>
        <p:blipFill rotWithShape="1">
          <a:blip r:embed="rId4">
            <a:extLst>
              <a:ext uri="{28A0092B-C50C-407E-A947-70E740481C1C}">
                <a14:useLocalDpi xmlns:a14="http://schemas.microsoft.com/office/drawing/2010/main" val="0"/>
              </a:ext>
            </a:extLst>
          </a:blip>
          <a:srcRect l="7909" r="16510"/>
          <a:stretch/>
        </p:blipFill>
        <p:spPr>
          <a:xfrm>
            <a:off x="7049069" y="4352926"/>
            <a:ext cx="3195634" cy="2241777"/>
          </a:xfrm>
          <a:prstGeom prst="rect">
            <a:avLst/>
          </a:prstGeom>
        </p:spPr>
      </p:pic>
      <p:pic>
        <p:nvPicPr>
          <p:cNvPr id="1028" name="Picture 4" descr="A large tractor with a mower attachment on the rear. This tractor is mowing a sagebrush covered area. Woody Fuels Reduction in Wyoming Big Sagebrush Communities">
            <a:extLst>
              <a:ext uri="{FF2B5EF4-FFF2-40B4-BE49-F238E27FC236}">
                <a16:creationId xmlns:a16="http://schemas.microsoft.com/office/drawing/2014/main" id="{0A111808-F489-4B6A-BCA4-3223338753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636" t="9553" r="8763" b="9973"/>
          <a:stretch/>
        </p:blipFill>
        <p:spPr bwMode="auto">
          <a:xfrm>
            <a:off x="3248255" y="4352927"/>
            <a:ext cx="3410857" cy="2253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98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C60F-C652-479B-B1D3-3490939233CE}"/>
              </a:ext>
            </a:extLst>
          </p:cNvPr>
          <p:cNvSpPr>
            <a:spLocks noGrp="1"/>
          </p:cNvSpPr>
          <p:nvPr>
            <p:ph type="title"/>
          </p:nvPr>
        </p:nvSpPr>
        <p:spPr>
          <a:solidFill>
            <a:srgbClr val="B9421D"/>
          </a:solidFill>
        </p:spPr>
        <p:txBody>
          <a:bodyPr/>
          <a:lstStyle/>
          <a:p>
            <a:r>
              <a:rPr lang="en-US" dirty="0"/>
              <a:t>Invasive species management</a:t>
            </a:r>
          </a:p>
        </p:txBody>
      </p:sp>
      <p:sp>
        <p:nvSpPr>
          <p:cNvPr id="3" name="Text Placeholder 2">
            <a:extLst>
              <a:ext uri="{FF2B5EF4-FFF2-40B4-BE49-F238E27FC236}">
                <a16:creationId xmlns:a16="http://schemas.microsoft.com/office/drawing/2014/main" id="{94115CC1-4104-4B29-AA70-AED0394788BC}"/>
              </a:ext>
            </a:extLst>
          </p:cNvPr>
          <p:cNvSpPr>
            <a:spLocks noGrp="1"/>
          </p:cNvSpPr>
          <p:nvPr>
            <p:ph type="body" idx="1"/>
          </p:nvPr>
        </p:nvSpPr>
        <p:spPr/>
        <p:txBody>
          <a:bodyPr>
            <a:normAutofit/>
          </a:bodyPr>
          <a:lstStyle/>
          <a:p>
            <a:r>
              <a:rPr lang="en-US" dirty="0"/>
              <a:t>Herbicide and grazing</a:t>
            </a:r>
          </a:p>
        </p:txBody>
      </p:sp>
      <p:sp>
        <p:nvSpPr>
          <p:cNvPr id="4" name="Content Placeholder 3">
            <a:extLst>
              <a:ext uri="{FF2B5EF4-FFF2-40B4-BE49-F238E27FC236}">
                <a16:creationId xmlns:a16="http://schemas.microsoft.com/office/drawing/2014/main" id="{4359D712-6113-4ADF-8764-4EBC417785A1}"/>
              </a:ext>
            </a:extLst>
          </p:cNvPr>
          <p:cNvSpPr>
            <a:spLocks noGrp="1"/>
          </p:cNvSpPr>
          <p:nvPr>
            <p:ph sz="half" idx="2"/>
          </p:nvPr>
        </p:nvSpPr>
        <p:spPr/>
        <p:txBody>
          <a:bodyPr/>
          <a:lstStyle/>
          <a:p>
            <a:pPr marL="285750" lvl="0" indent="-285750">
              <a:buFont typeface="Arial" panose="020B0604020202020204" pitchFamily="34" charset="0"/>
              <a:buChar char="•"/>
            </a:pPr>
            <a:r>
              <a:rPr lang="en-US" sz="2800" dirty="0"/>
              <a:t>Specific times of the year</a:t>
            </a:r>
          </a:p>
          <a:p>
            <a:pPr marL="285750" lvl="0" indent="-285750">
              <a:buFont typeface="Arial" panose="020B0604020202020204" pitchFamily="34" charset="0"/>
              <a:buChar char="•"/>
            </a:pPr>
            <a:r>
              <a:rPr lang="en-US" sz="2800" dirty="0"/>
              <a:t>Grazing requires fencing</a:t>
            </a:r>
          </a:p>
          <a:p>
            <a:pPr marL="285750" lvl="0" indent="-285750">
              <a:buFont typeface="Arial" panose="020B0604020202020204" pitchFamily="34" charset="0"/>
              <a:buChar char="•"/>
            </a:pPr>
            <a:r>
              <a:rPr lang="en-US" sz="2800" dirty="0"/>
              <a:t>Can’t be used near water</a:t>
            </a:r>
            <a:endParaRPr lang="en-US" sz="2000" dirty="0"/>
          </a:p>
          <a:p>
            <a:endParaRPr lang="en-US" dirty="0"/>
          </a:p>
        </p:txBody>
      </p:sp>
      <p:sp>
        <p:nvSpPr>
          <p:cNvPr id="5" name="Text Placeholder 4">
            <a:extLst>
              <a:ext uri="{FF2B5EF4-FFF2-40B4-BE49-F238E27FC236}">
                <a16:creationId xmlns:a16="http://schemas.microsoft.com/office/drawing/2014/main" id="{A1C664E8-88CF-451F-9BA1-125F4CF72BBD}"/>
              </a:ext>
            </a:extLst>
          </p:cNvPr>
          <p:cNvSpPr>
            <a:spLocks noGrp="1"/>
          </p:cNvSpPr>
          <p:nvPr>
            <p:ph type="body" sz="quarter" idx="3"/>
          </p:nvPr>
        </p:nvSpPr>
        <p:spPr/>
        <p:txBody>
          <a:bodyPr>
            <a:normAutofit/>
          </a:bodyPr>
          <a:lstStyle/>
          <a:p>
            <a:r>
              <a:rPr lang="en-US" dirty="0"/>
              <a:t>Planting competing plants</a:t>
            </a:r>
          </a:p>
        </p:txBody>
      </p:sp>
      <p:sp>
        <p:nvSpPr>
          <p:cNvPr id="6" name="Content Placeholder 5">
            <a:extLst>
              <a:ext uri="{FF2B5EF4-FFF2-40B4-BE49-F238E27FC236}">
                <a16:creationId xmlns:a16="http://schemas.microsoft.com/office/drawing/2014/main" id="{504D6F87-2AE4-457A-AC9D-A3EF3FFBC332}"/>
              </a:ext>
            </a:extLst>
          </p:cNvPr>
          <p:cNvSpPr>
            <a:spLocks noGrp="1"/>
          </p:cNvSpPr>
          <p:nvPr>
            <p:ph sz="quarter" idx="4"/>
          </p:nvPr>
        </p:nvSpPr>
        <p:spPr/>
        <p:txBody>
          <a:bodyPr/>
          <a:lstStyle/>
          <a:p>
            <a:pPr marL="285750" lvl="0" indent="-285750">
              <a:buFont typeface="Arial" panose="020B0604020202020204" pitchFamily="34" charset="0"/>
              <a:buChar char="•"/>
            </a:pPr>
            <a:r>
              <a:rPr lang="en-US" sz="2800" dirty="0"/>
              <a:t>Compete with cheatgrass</a:t>
            </a:r>
          </a:p>
          <a:p>
            <a:pPr marL="285750" lvl="0" indent="-285750">
              <a:buFont typeface="Arial" panose="020B0604020202020204" pitchFamily="34" charset="0"/>
              <a:buChar char="•"/>
            </a:pPr>
            <a:r>
              <a:rPr lang="en-US" sz="2800" dirty="0"/>
              <a:t>Done by hand or plane</a:t>
            </a:r>
          </a:p>
          <a:p>
            <a:pPr marL="285750" lvl="0" indent="-285750">
              <a:buFont typeface="Arial" panose="020B0604020202020204" pitchFamily="34" charset="0"/>
              <a:buChar char="•"/>
            </a:pPr>
            <a:r>
              <a:rPr lang="en-US" sz="2800" dirty="0"/>
              <a:t>Perennial grasses mostly</a:t>
            </a:r>
            <a:endParaRPr lang="en-US" sz="2000" dirty="0"/>
          </a:p>
          <a:p>
            <a:endParaRPr lang="en-US" dirty="0"/>
          </a:p>
        </p:txBody>
      </p:sp>
      <p:pic>
        <p:nvPicPr>
          <p:cNvPr id="7" name="Picture 2" descr="A helicopter hovers 10 feet off the ground as two people attach a metal device carrying seeds to the bottom of it. ">
            <a:extLst>
              <a:ext uri="{FF2B5EF4-FFF2-40B4-BE49-F238E27FC236}">
                <a16:creationId xmlns:a16="http://schemas.microsoft.com/office/drawing/2014/main" id="{A36D2CAB-5327-4F16-A17A-C38FCD403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2298" y="4500523"/>
            <a:ext cx="3177919" cy="21224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white and brown cow with a collar eat Cheatgrass from behind a barbed wire fence. ">
            <a:extLst>
              <a:ext uri="{FF2B5EF4-FFF2-40B4-BE49-F238E27FC236}">
                <a16:creationId xmlns:a16="http://schemas.microsoft.com/office/drawing/2014/main" id="{3276A665-9879-4917-9DC6-A4E8800B42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63"/>
          <a:stretch/>
        </p:blipFill>
        <p:spPr bwMode="auto">
          <a:xfrm>
            <a:off x="600497" y="4605864"/>
            <a:ext cx="2818184" cy="2017075"/>
          </a:xfrm>
          <a:prstGeom prst="rect">
            <a:avLst/>
          </a:prstGeom>
          <a:noFill/>
          <a:ln>
            <a:noFill/>
          </a:ln>
        </p:spPr>
      </p:pic>
      <p:pic>
        <p:nvPicPr>
          <p:cNvPr id="9" name="Picture 8" descr="A yellow aircraft flies low to the ground over a grassy field on a clear day. The aircraft is releasing herbicide in the form of a mist. ">
            <a:extLst>
              <a:ext uri="{FF2B5EF4-FFF2-40B4-BE49-F238E27FC236}">
                <a16:creationId xmlns:a16="http://schemas.microsoft.com/office/drawing/2014/main" id="{BB577059-873C-4617-BBF6-63B35B9455E5}"/>
              </a:ext>
            </a:extLst>
          </p:cNvPr>
          <p:cNvPicPr>
            <a:picLocks noChangeAspect="1"/>
          </p:cNvPicPr>
          <p:nvPr/>
        </p:nvPicPr>
        <p:blipFill rotWithShape="1">
          <a:blip r:embed="rId5">
            <a:extLst>
              <a:ext uri="{28A0092B-C50C-407E-A947-70E740481C1C}">
                <a14:useLocalDpi xmlns:a14="http://schemas.microsoft.com/office/drawing/2010/main" val="0"/>
              </a:ext>
            </a:extLst>
          </a:blip>
          <a:srcRect t="12931"/>
          <a:stretch/>
        </p:blipFill>
        <p:spPr bwMode="auto">
          <a:xfrm>
            <a:off x="3563823" y="4604955"/>
            <a:ext cx="2316649" cy="2017074"/>
          </a:xfrm>
          <a:prstGeom prst="rect">
            <a:avLst/>
          </a:prstGeom>
          <a:noFill/>
          <a:ln>
            <a:noFill/>
          </a:ln>
        </p:spPr>
      </p:pic>
    </p:spTree>
    <p:extLst>
      <p:ext uri="{BB962C8B-B14F-4D97-AF65-F5344CB8AC3E}">
        <p14:creationId xmlns:p14="http://schemas.microsoft.com/office/powerpoint/2010/main" val="4056179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99308-1959-4863-A56B-8A2955B158D2}"/>
              </a:ext>
            </a:extLst>
          </p:cNvPr>
          <p:cNvSpPr>
            <a:spLocks noGrp="1"/>
          </p:cNvSpPr>
          <p:nvPr>
            <p:ph type="title"/>
          </p:nvPr>
        </p:nvSpPr>
        <p:spPr>
          <a:solidFill>
            <a:srgbClr val="B9421D"/>
          </a:solidFill>
        </p:spPr>
        <p:txBody>
          <a:bodyPr/>
          <a:lstStyle/>
          <a:p>
            <a:r>
              <a:rPr lang="en-US" dirty="0"/>
              <a:t>Prescribed fire</a:t>
            </a:r>
          </a:p>
        </p:txBody>
      </p:sp>
      <p:sp>
        <p:nvSpPr>
          <p:cNvPr id="3" name="Content Placeholder 2">
            <a:extLst>
              <a:ext uri="{FF2B5EF4-FFF2-40B4-BE49-F238E27FC236}">
                <a16:creationId xmlns:a16="http://schemas.microsoft.com/office/drawing/2014/main" id="{D1547C11-ABD5-4EE0-82BC-B3993A2E5BD6}"/>
              </a:ext>
            </a:extLst>
          </p:cNvPr>
          <p:cNvSpPr>
            <a:spLocks noGrp="1"/>
          </p:cNvSpPr>
          <p:nvPr>
            <p:ph idx="1"/>
          </p:nvPr>
        </p:nvSpPr>
        <p:spPr>
          <a:xfrm>
            <a:off x="838200" y="2095499"/>
            <a:ext cx="4677229" cy="4081463"/>
          </a:xfrm>
        </p:spPr>
        <p:txBody>
          <a:bodyPr/>
          <a:lstStyle/>
          <a:p>
            <a:r>
              <a:rPr lang="en-US" dirty="0"/>
              <a:t>Controlled low severity fires</a:t>
            </a:r>
          </a:p>
          <a:p>
            <a:pPr marL="0" indent="0">
              <a:buNone/>
            </a:pPr>
            <a:endParaRPr lang="en-US" dirty="0"/>
          </a:p>
          <a:p>
            <a:r>
              <a:rPr lang="en-US" dirty="0"/>
              <a:t>Mostly burn shrubs, grasses, and dead material on the ground, and small trees</a:t>
            </a:r>
          </a:p>
        </p:txBody>
      </p:sp>
      <p:pic>
        <p:nvPicPr>
          <p:cNvPr id="5" name="Picture 4" descr="Firefighter uses a handheld drip torch to intentionally start a prescribed fire on a section of pine needles on the forest floor while another firefighter looks on with a hose at the ready.">
            <a:extLst>
              <a:ext uri="{FF2B5EF4-FFF2-40B4-BE49-F238E27FC236}">
                <a16:creationId xmlns:a16="http://schemas.microsoft.com/office/drawing/2014/main" id="{D7EFB190-FFAB-4225-8A4D-AD2F90049A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4982" y="2095499"/>
            <a:ext cx="5698817" cy="3789107"/>
          </a:xfrm>
          <a:prstGeom prst="rect">
            <a:avLst/>
          </a:prstGeom>
        </p:spPr>
      </p:pic>
      <p:sp>
        <p:nvSpPr>
          <p:cNvPr id="6" name="TextBox 5">
            <a:extLst>
              <a:ext uri="{FF2B5EF4-FFF2-40B4-BE49-F238E27FC236}">
                <a16:creationId xmlns:a16="http://schemas.microsoft.com/office/drawing/2014/main" id="{9B63CE82-821C-417C-90BD-2980CF7EB2FC}"/>
              </a:ext>
            </a:extLst>
          </p:cNvPr>
          <p:cNvSpPr txBox="1"/>
          <p:nvPr/>
        </p:nvSpPr>
        <p:spPr>
          <a:xfrm>
            <a:off x="5654982" y="5892511"/>
            <a:ext cx="5698818" cy="707886"/>
          </a:xfrm>
          <a:prstGeom prst="rect">
            <a:avLst/>
          </a:prstGeom>
          <a:solidFill>
            <a:schemeClr val="bg1"/>
          </a:solidFill>
        </p:spPr>
        <p:txBody>
          <a:bodyPr wrap="square" rtlCol="0">
            <a:spAutoFit/>
          </a:bodyPr>
          <a:lstStyle/>
          <a:p>
            <a:r>
              <a:rPr lang="en-US" sz="2000" dirty="0"/>
              <a:t>BLM firefighters start a prescribed fire to improve forest health. BLM photo.</a:t>
            </a:r>
          </a:p>
        </p:txBody>
      </p:sp>
    </p:spTree>
    <p:extLst>
      <p:ext uri="{BB962C8B-B14F-4D97-AF65-F5344CB8AC3E}">
        <p14:creationId xmlns:p14="http://schemas.microsoft.com/office/powerpoint/2010/main" val="423612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95C0-C55F-A04D-83C9-83DBF068CD4B}"/>
              </a:ext>
            </a:extLst>
          </p:cNvPr>
          <p:cNvSpPr>
            <a:spLocks noGrp="1"/>
          </p:cNvSpPr>
          <p:nvPr>
            <p:ph type="title"/>
          </p:nvPr>
        </p:nvSpPr>
        <p:spPr>
          <a:xfrm>
            <a:off x="7045036" y="365125"/>
            <a:ext cx="4807527" cy="1339417"/>
          </a:xfrm>
        </p:spPr>
        <p:txBody>
          <a:bodyPr>
            <a:normAutofit/>
          </a:bodyPr>
          <a:lstStyle/>
          <a:p>
            <a:r>
              <a:rPr lang="en-US" dirty="0"/>
              <a:t>Map of area of management</a:t>
            </a:r>
          </a:p>
        </p:txBody>
      </p:sp>
      <p:pic>
        <p:nvPicPr>
          <p:cNvPr id="3" name="Picture 2" descr="Legend for the map also on this slide. 1. Road = Grey, 2. Meadow near houses = Yellow, 3. Mixed shrub hillside = Purple, 4. River Corridor = Blue, 5. Forested area near homes = Green, 6. Houses = Red.">
            <a:extLst>
              <a:ext uri="{FF2B5EF4-FFF2-40B4-BE49-F238E27FC236}">
                <a16:creationId xmlns:a16="http://schemas.microsoft.com/office/drawing/2014/main" id="{7FEF8F49-6FEB-4CE0-9F5A-ACFE994A721E}"/>
              </a:ext>
            </a:extLst>
          </p:cNvPr>
          <p:cNvPicPr>
            <a:picLocks noChangeAspect="1"/>
          </p:cNvPicPr>
          <p:nvPr/>
        </p:nvPicPr>
        <p:blipFill>
          <a:blip r:embed="rId3"/>
          <a:stretch>
            <a:fillRect/>
          </a:stretch>
        </p:blipFill>
        <p:spPr>
          <a:xfrm>
            <a:off x="7090496" y="1973453"/>
            <a:ext cx="4127594" cy="3020577"/>
          </a:xfrm>
          <a:prstGeom prst="rect">
            <a:avLst/>
          </a:prstGeom>
        </p:spPr>
      </p:pic>
      <p:pic>
        <p:nvPicPr>
          <p:cNvPr id="4" name="Picture 3" descr="An aerial view of Emberville. The map is divided into 6 different sized polygons. Each polygon has a number and label. They are named 1. Road, 2. Meadow near houses, 3. Mixed shrub hillside, 4. River Corridor, 5. Forested area near homes, 6. Houses">
            <a:extLst>
              <a:ext uri="{FF2B5EF4-FFF2-40B4-BE49-F238E27FC236}">
                <a16:creationId xmlns:a16="http://schemas.microsoft.com/office/drawing/2014/main" id="{F0C7DA76-5EE7-4E20-97B8-72B8352E8A1A}"/>
              </a:ext>
            </a:extLst>
          </p:cNvPr>
          <p:cNvPicPr>
            <a:picLocks noChangeAspect="1"/>
          </p:cNvPicPr>
          <p:nvPr/>
        </p:nvPicPr>
        <p:blipFill rotWithShape="1">
          <a:blip r:embed="rId4"/>
          <a:srcRect l="2836" r="2029"/>
          <a:stretch/>
        </p:blipFill>
        <p:spPr>
          <a:xfrm>
            <a:off x="193431" y="365125"/>
            <a:ext cx="6488723" cy="5685013"/>
          </a:xfrm>
          <a:prstGeom prst="rect">
            <a:avLst/>
          </a:prstGeom>
        </p:spPr>
      </p:pic>
    </p:spTree>
    <p:extLst>
      <p:ext uri="{BB962C8B-B14F-4D97-AF65-F5344CB8AC3E}">
        <p14:creationId xmlns:p14="http://schemas.microsoft.com/office/powerpoint/2010/main" val="1962707612"/>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76923C"/>
      </a:accent1>
      <a:accent2>
        <a:srgbClr val="548DD4"/>
      </a:accent2>
      <a:accent3>
        <a:srgbClr val="C00000"/>
      </a:accent3>
      <a:accent4>
        <a:srgbClr val="8064A2"/>
      </a:accent4>
      <a:accent5>
        <a:srgbClr val="E36C09"/>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15B6932-4894-4C51-864C-25256BE0D572}" vid="{32CCCD70-F1A0-49AA-8E85-04CC4A66BE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e8105a6-b955-4b85-8d26-4c524d70a90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68344A33DF414DBD19C76E947E1878" ma:contentTypeVersion="15" ma:contentTypeDescription="Create a new document." ma:contentTypeScope="" ma:versionID="587ec46736778f9a90cfdb5ab8ed7eb7">
  <xsd:schema xmlns:xsd="http://www.w3.org/2001/XMLSchema" xmlns:xs="http://www.w3.org/2001/XMLSchema" xmlns:p="http://schemas.microsoft.com/office/2006/metadata/properties" xmlns:ns3="7e8105a6-b955-4b85-8d26-4c524d70a906" xmlns:ns4="5da58d1c-ac1a-42ec-ab9b-c4c4a1d394ba" targetNamespace="http://schemas.microsoft.com/office/2006/metadata/properties" ma:root="true" ma:fieldsID="3168e9e8f6ad330d90699d99e563eaea" ns3:_="" ns4:_="">
    <xsd:import namespace="7e8105a6-b955-4b85-8d26-4c524d70a906"/>
    <xsd:import namespace="5da58d1c-ac1a-42ec-ab9b-c4c4a1d394b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105a6-b955-4b85-8d26-4c524d70a9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a58d1c-ac1a-42ec-ab9b-c4c4a1d394b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4F8DA3-1890-48C9-BE41-89A6D27AB2D2}">
  <ds:schemaRefs>
    <ds:schemaRef ds:uri="http://purl.org/dc/terms/"/>
    <ds:schemaRef ds:uri="5da58d1c-ac1a-42ec-ab9b-c4c4a1d394ba"/>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7e8105a6-b955-4b85-8d26-4c524d70a906"/>
    <ds:schemaRef ds:uri="http://www.w3.org/XML/1998/namespace"/>
  </ds:schemaRefs>
</ds:datastoreItem>
</file>

<file path=customXml/itemProps2.xml><?xml version="1.0" encoding="utf-8"?>
<ds:datastoreItem xmlns:ds="http://schemas.openxmlformats.org/officeDocument/2006/customXml" ds:itemID="{B9CA1BFE-9BC2-4E9E-BF85-23711D805F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105a6-b955-4b85-8d26-4c524d70a906"/>
    <ds:schemaRef ds:uri="5da58d1c-ac1a-42ec-ab9b-c4c4a1d394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18BEBD-709C-4632-88BE-E91889CA1A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15534</TotalTime>
  <Words>3548</Words>
  <Application>Microsoft Office PowerPoint</Application>
  <PresentationFormat>Widescreen</PresentationFormat>
  <Paragraphs>469</Paragraphs>
  <Slides>18</Slides>
  <Notes>18</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Arial,Sans-Serif</vt:lpstr>
      <vt:lpstr>Calibri</vt:lpstr>
      <vt:lpstr>Calibri Light</vt:lpstr>
      <vt:lpstr>Courier New</vt:lpstr>
      <vt:lpstr>Myriad Pro</vt:lpstr>
      <vt:lpstr>Times New Roman</vt:lpstr>
      <vt:lpstr>Wingdings</vt:lpstr>
      <vt:lpstr>Office Theme</vt:lpstr>
      <vt:lpstr>Wildfire in Nevada Ecosystems</vt:lpstr>
      <vt:lpstr>Wildfire and ecosystem stability?</vt:lpstr>
      <vt:lpstr>Claim evidence reasoning</vt:lpstr>
      <vt:lpstr>How can we prepare Emberville for wildfire?</vt:lpstr>
      <vt:lpstr>Land management actions</vt:lpstr>
      <vt:lpstr>Tree and plant removal</vt:lpstr>
      <vt:lpstr>Invasive species management</vt:lpstr>
      <vt:lpstr>Prescribed fire</vt:lpstr>
      <vt:lpstr>Map of area of management</vt:lpstr>
      <vt:lpstr>Area of management</vt:lpstr>
      <vt:lpstr>PowerPoint Presentation</vt:lpstr>
      <vt:lpstr>PowerPoint Presentation</vt:lpstr>
      <vt:lpstr>Budget and resilience score</vt:lpstr>
      <vt:lpstr>Budget and resilience score</vt:lpstr>
      <vt:lpstr>Peer evaluations</vt:lpstr>
      <vt:lpstr>Reflection questions</vt:lpstr>
      <vt:lpstr>Reflection questions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Wildfire in Nevada Ecosystems</dc:title>
  <dc:creator>Megan M Kay</dc:creator>
  <cp:lastModifiedBy>Spencer Eusden</cp:lastModifiedBy>
  <cp:revision>174</cp:revision>
  <dcterms:created xsi:type="dcterms:W3CDTF">2021-08-31T17:40:32Z</dcterms:created>
  <dcterms:modified xsi:type="dcterms:W3CDTF">2023-04-24T20:02:42Z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0x0101002B68344A33DF414DBD19C76E947E1878</vt:lpwstr>
  </property>
</Properties>
</file>